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70" r:id="rId8"/>
    <p:sldId id="271" r:id="rId9"/>
    <p:sldId id="272" r:id="rId10"/>
    <p:sldId id="262" r:id="rId11"/>
    <p:sldId id="263" r:id="rId12"/>
    <p:sldId id="264" r:id="rId13"/>
    <p:sldId id="265" r:id="rId14"/>
    <p:sldId id="266" r:id="rId15"/>
    <p:sldId id="268" r:id="rId16"/>
    <p:sldId id="269" r:id="rId17"/>
  </p:sldIdLst>
  <p:sldSz cx="7620000" cy="5715000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libri Light" panose="020F0302020204030204" pitchFamily="34" charset="0"/>
      <p:regular r:id="rId22"/>
      <p:italic r:id="rId23"/>
    </p:embeddedFont>
    <p:embeddedFont>
      <p:font typeface="Hepta Slab" pitchFamily="2" charset="77"/>
      <p:regular r:id="rId24"/>
      <p:bold r:id="rId25"/>
    </p:embeddedFont>
    <p:embeddedFont>
      <p:font typeface="IBM Plex Sans" panose="020B0503050203000203" pitchFamily="34" charset="0"/>
      <p:regular r:id="rId26"/>
      <p:bold r:id="rId27"/>
      <p:italic r:id="rId28"/>
      <p:boldItalic r:id="rId29"/>
    </p:embeddedFont>
    <p:embeddedFont>
      <p:font typeface="Nunito" pitchFamily="2" charset="77"/>
      <p:regular r:id="rId30"/>
      <p:bold r:id="rId31"/>
      <p:italic r:id="rId32"/>
      <p:boldItalic r:id="rId3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585"/>
    <p:restoredTop sz="93465"/>
  </p:normalViewPr>
  <p:slideViewPr>
    <p:cSldViewPr snapToGrid="0" snapToObjects="1">
      <p:cViewPr varScale="1">
        <p:scale>
          <a:sx n="122" d="100"/>
          <a:sy n="122" d="100"/>
        </p:scale>
        <p:origin x="246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21" Type="http://schemas.openxmlformats.org/officeDocument/2006/relationships/font" Target="fonts/font4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2453" y="936861"/>
            <a:ext cx="6487795" cy="1992983"/>
          </a:xfrm>
        </p:spPr>
        <p:txBody>
          <a:bodyPr anchor="b"/>
          <a:lstStyle>
            <a:lvl1pPr algn="ctr">
              <a:defRPr sz="500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54088" y="3006701"/>
            <a:ext cx="5724525" cy="1382101"/>
          </a:xfrm>
        </p:spPr>
        <p:txBody>
          <a:bodyPr/>
          <a:lstStyle>
            <a:lvl1pPr marL="0" indent="0" algn="ctr">
              <a:buNone/>
              <a:defRPr sz="2003"/>
            </a:lvl1pPr>
            <a:lvl2pPr marL="381625" indent="0" algn="ctr">
              <a:buNone/>
              <a:defRPr sz="1669"/>
            </a:lvl2pPr>
            <a:lvl3pPr marL="763250" indent="0" algn="ctr">
              <a:buNone/>
              <a:defRPr sz="1502"/>
            </a:lvl3pPr>
            <a:lvl4pPr marL="1144875" indent="0" algn="ctr">
              <a:buNone/>
              <a:defRPr sz="1336"/>
            </a:lvl4pPr>
            <a:lvl5pPr marL="1526499" indent="0" algn="ctr">
              <a:buNone/>
              <a:defRPr sz="1336"/>
            </a:lvl5pPr>
            <a:lvl6pPr marL="1908124" indent="0" algn="ctr">
              <a:buNone/>
              <a:defRPr sz="1336"/>
            </a:lvl6pPr>
            <a:lvl7pPr marL="2289749" indent="0" algn="ctr">
              <a:buNone/>
              <a:defRPr sz="1336"/>
            </a:lvl7pPr>
            <a:lvl8pPr marL="2671374" indent="0" algn="ctr">
              <a:buNone/>
              <a:defRPr sz="1336"/>
            </a:lvl8pPr>
            <a:lvl9pPr marL="3052999" indent="0" algn="ctr">
              <a:buNone/>
              <a:defRPr sz="133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701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0428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462151" y="304778"/>
            <a:ext cx="1645801" cy="485127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24749" y="304778"/>
            <a:ext cx="4841994" cy="485127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9487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9830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73" y="1427158"/>
            <a:ext cx="6583204" cy="2381243"/>
          </a:xfrm>
        </p:spPr>
        <p:txBody>
          <a:bodyPr anchor="b"/>
          <a:lstStyle>
            <a:lvl1pPr>
              <a:defRPr sz="500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0773" y="3830928"/>
            <a:ext cx="6583204" cy="1252239"/>
          </a:xfrm>
        </p:spPr>
        <p:txBody>
          <a:bodyPr/>
          <a:lstStyle>
            <a:lvl1pPr marL="0" indent="0">
              <a:buNone/>
              <a:defRPr sz="2003">
                <a:solidFill>
                  <a:schemeClr val="tx1"/>
                </a:solidFill>
              </a:defRPr>
            </a:lvl1pPr>
            <a:lvl2pPr marL="381625" indent="0">
              <a:buNone/>
              <a:defRPr sz="1669">
                <a:solidFill>
                  <a:schemeClr val="tx1">
                    <a:tint val="75000"/>
                  </a:schemeClr>
                </a:solidFill>
              </a:defRPr>
            </a:lvl2pPr>
            <a:lvl3pPr marL="763250" indent="0">
              <a:buNone/>
              <a:defRPr sz="1502">
                <a:solidFill>
                  <a:schemeClr val="tx1">
                    <a:tint val="75000"/>
                  </a:schemeClr>
                </a:solidFill>
              </a:defRPr>
            </a:lvl3pPr>
            <a:lvl4pPr marL="1144875" indent="0">
              <a:buNone/>
              <a:defRPr sz="1336">
                <a:solidFill>
                  <a:schemeClr val="tx1">
                    <a:tint val="75000"/>
                  </a:schemeClr>
                </a:solidFill>
              </a:defRPr>
            </a:lvl4pPr>
            <a:lvl5pPr marL="1526499" indent="0">
              <a:buNone/>
              <a:defRPr sz="1336">
                <a:solidFill>
                  <a:schemeClr val="tx1">
                    <a:tint val="75000"/>
                  </a:schemeClr>
                </a:solidFill>
              </a:defRPr>
            </a:lvl5pPr>
            <a:lvl6pPr marL="1908124" indent="0">
              <a:buNone/>
              <a:defRPr sz="1336">
                <a:solidFill>
                  <a:schemeClr val="tx1">
                    <a:tint val="75000"/>
                  </a:schemeClr>
                </a:solidFill>
              </a:defRPr>
            </a:lvl6pPr>
            <a:lvl7pPr marL="2289749" indent="0">
              <a:buNone/>
              <a:defRPr sz="1336">
                <a:solidFill>
                  <a:schemeClr val="tx1">
                    <a:tint val="75000"/>
                  </a:schemeClr>
                </a:solidFill>
              </a:defRPr>
            </a:lvl7pPr>
            <a:lvl8pPr marL="2671374" indent="0">
              <a:buNone/>
              <a:defRPr sz="1336">
                <a:solidFill>
                  <a:schemeClr val="tx1">
                    <a:tint val="75000"/>
                  </a:schemeClr>
                </a:solidFill>
              </a:defRPr>
            </a:lvl8pPr>
            <a:lvl9pPr marL="3052999" indent="0">
              <a:buNone/>
              <a:defRPr sz="133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3498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24748" y="1523890"/>
            <a:ext cx="3243898" cy="36321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4054" y="1523890"/>
            <a:ext cx="3243898" cy="36321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0539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5742" y="304779"/>
            <a:ext cx="6583204" cy="11064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5743" y="1403304"/>
            <a:ext cx="3228989" cy="687738"/>
          </a:xfrm>
        </p:spPr>
        <p:txBody>
          <a:bodyPr anchor="b"/>
          <a:lstStyle>
            <a:lvl1pPr marL="0" indent="0">
              <a:buNone/>
              <a:defRPr sz="2003" b="1"/>
            </a:lvl1pPr>
            <a:lvl2pPr marL="381625" indent="0">
              <a:buNone/>
              <a:defRPr sz="1669" b="1"/>
            </a:lvl2pPr>
            <a:lvl3pPr marL="763250" indent="0">
              <a:buNone/>
              <a:defRPr sz="1502" b="1"/>
            </a:lvl3pPr>
            <a:lvl4pPr marL="1144875" indent="0">
              <a:buNone/>
              <a:defRPr sz="1336" b="1"/>
            </a:lvl4pPr>
            <a:lvl5pPr marL="1526499" indent="0">
              <a:buNone/>
              <a:defRPr sz="1336" b="1"/>
            </a:lvl5pPr>
            <a:lvl6pPr marL="1908124" indent="0">
              <a:buNone/>
              <a:defRPr sz="1336" b="1"/>
            </a:lvl6pPr>
            <a:lvl7pPr marL="2289749" indent="0">
              <a:buNone/>
              <a:defRPr sz="1336" b="1"/>
            </a:lvl7pPr>
            <a:lvl8pPr marL="2671374" indent="0">
              <a:buNone/>
              <a:defRPr sz="1336" b="1"/>
            </a:lvl8pPr>
            <a:lvl9pPr marL="3052999" indent="0">
              <a:buNone/>
              <a:defRPr sz="133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5743" y="2091042"/>
            <a:ext cx="3228989" cy="30756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64055" y="1403304"/>
            <a:ext cx="3244892" cy="687738"/>
          </a:xfrm>
        </p:spPr>
        <p:txBody>
          <a:bodyPr anchor="b"/>
          <a:lstStyle>
            <a:lvl1pPr marL="0" indent="0">
              <a:buNone/>
              <a:defRPr sz="2003" b="1"/>
            </a:lvl1pPr>
            <a:lvl2pPr marL="381625" indent="0">
              <a:buNone/>
              <a:defRPr sz="1669" b="1"/>
            </a:lvl2pPr>
            <a:lvl3pPr marL="763250" indent="0">
              <a:buNone/>
              <a:defRPr sz="1502" b="1"/>
            </a:lvl3pPr>
            <a:lvl4pPr marL="1144875" indent="0">
              <a:buNone/>
              <a:defRPr sz="1336" b="1"/>
            </a:lvl4pPr>
            <a:lvl5pPr marL="1526499" indent="0">
              <a:buNone/>
              <a:defRPr sz="1336" b="1"/>
            </a:lvl5pPr>
            <a:lvl6pPr marL="1908124" indent="0">
              <a:buNone/>
              <a:defRPr sz="1336" b="1"/>
            </a:lvl6pPr>
            <a:lvl7pPr marL="2289749" indent="0">
              <a:buNone/>
              <a:defRPr sz="1336" b="1"/>
            </a:lvl7pPr>
            <a:lvl8pPr marL="2671374" indent="0">
              <a:buNone/>
              <a:defRPr sz="1336" b="1"/>
            </a:lvl8pPr>
            <a:lvl9pPr marL="3052999" indent="0">
              <a:buNone/>
              <a:defRPr sz="133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64055" y="2091042"/>
            <a:ext cx="3244892" cy="30756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4080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635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0911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5742" y="381635"/>
            <a:ext cx="2461744" cy="1335723"/>
          </a:xfrm>
        </p:spPr>
        <p:txBody>
          <a:bodyPr anchor="b"/>
          <a:lstStyle>
            <a:lvl1pPr>
              <a:defRPr sz="267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44892" y="824227"/>
            <a:ext cx="3864054" cy="4068123"/>
          </a:xfrm>
        </p:spPr>
        <p:txBody>
          <a:bodyPr/>
          <a:lstStyle>
            <a:lvl1pPr>
              <a:defRPr sz="2671"/>
            </a:lvl1pPr>
            <a:lvl2pPr>
              <a:defRPr sz="2337"/>
            </a:lvl2pPr>
            <a:lvl3pPr>
              <a:defRPr sz="2003"/>
            </a:lvl3pPr>
            <a:lvl4pPr>
              <a:defRPr sz="1669"/>
            </a:lvl4pPr>
            <a:lvl5pPr>
              <a:defRPr sz="1669"/>
            </a:lvl5pPr>
            <a:lvl6pPr>
              <a:defRPr sz="1669"/>
            </a:lvl6pPr>
            <a:lvl7pPr>
              <a:defRPr sz="1669"/>
            </a:lvl7pPr>
            <a:lvl8pPr>
              <a:defRPr sz="1669"/>
            </a:lvl8pPr>
            <a:lvl9pPr>
              <a:defRPr sz="166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5742" y="1717358"/>
            <a:ext cx="2461744" cy="3181617"/>
          </a:xfrm>
        </p:spPr>
        <p:txBody>
          <a:bodyPr/>
          <a:lstStyle>
            <a:lvl1pPr marL="0" indent="0">
              <a:buNone/>
              <a:defRPr sz="1336"/>
            </a:lvl1pPr>
            <a:lvl2pPr marL="381625" indent="0">
              <a:buNone/>
              <a:defRPr sz="1169"/>
            </a:lvl2pPr>
            <a:lvl3pPr marL="763250" indent="0">
              <a:buNone/>
              <a:defRPr sz="1002"/>
            </a:lvl3pPr>
            <a:lvl4pPr marL="1144875" indent="0">
              <a:buNone/>
              <a:defRPr sz="835"/>
            </a:lvl4pPr>
            <a:lvl5pPr marL="1526499" indent="0">
              <a:buNone/>
              <a:defRPr sz="835"/>
            </a:lvl5pPr>
            <a:lvl6pPr marL="1908124" indent="0">
              <a:buNone/>
              <a:defRPr sz="835"/>
            </a:lvl6pPr>
            <a:lvl7pPr marL="2289749" indent="0">
              <a:buNone/>
              <a:defRPr sz="835"/>
            </a:lvl7pPr>
            <a:lvl8pPr marL="2671374" indent="0">
              <a:buNone/>
              <a:defRPr sz="835"/>
            </a:lvl8pPr>
            <a:lvl9pPr marL="3052999" indent="0">
              <a:buNone/>
              <a:defRPr sz="83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7385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5742" y="381635"/>
            <a:ext cx="2461744" cy="1335723"/>
          </a:xfrm>
        </p:spPr>
        <p:txBody>
          <a:bodyPr anchor="b"/>
          <a:lstStyle>
            <a:lvl1pPr>
              <a:defRPr sz="267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244892" y="824227"/>
            <a:ext cx="3864054" cy="4068123"/>
          </a:xfrm>
        </p:spPr>
        <p:txBody>
          <a:bodyPr anchor="t"/>
          <a:lstStyle>
            <a:lvl1pPr marL="0" indent="0">
              <a:buNone/>
              <a:defRPr sz="2671"/>
            </a:lvl1pPr>
            <a:lvl2pPr marL="381625" indent="0">
              <a:buNone/>
              <a:defRPr sz="2337"/>
            </a:lvl2pPr>
            <a:lvl3pPr marL="763250" indent="0">
              <a:buNone/>
              <a:defRPr sz="2003"/>
            </a:lvl3pPr>
            <a:lvl4pPr marL="1144875" indent="0">
              <a:buNone/>
              <a:defRPr sz="1669"/>
            </a:lvl4pPr>
            <a:lvl5pPr marL="1526499" indent="0">
              <a:buNone/>
              <a:defRPr sz="1669"/>
            </a:lvl5pPr>
            <a:lvl6pPr marL="1908124" indent="0">
              <a:buNone/>
              <a:defRPr sz="1669"/>
            </a:lvl6pPr>
            <a:lvl7pPr marL="2289749" indent="0">
              <a:buNone/>
              <a:defRPr sz="1669"/>
            </a:lvl7pPr>
            <a:lvl8pPr marL="2671374" indent="0">
              <a:buNone/>
              <a:defRPr sz="1669"/>
            </a:lvl8pPr>
            <a:lvl9pPr marL="3052999" indent="0">
              <a:buNone/>
              <a:defRPr sz="166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5742" y="1717358"/>
            <a:ext cx="2461744" cy="3181617"/>
          </a:xfrm>
        </p:spPr>
        <p:txBody>
          <a:bodyPr/>
          <a:lstStyle>
            <a:lvl1pPr marL="0" indent="0">
              <a:buNone/>
              <a:defRPr sz="1336"/>
            </a:lvl1pPr>
            <a:lvl2pPr marL="381625" indent="0">
              <a:buNone/>
              <a:defRPr sz="1169"/>
            </a:lvl2pPr>
            <a:lvl3pPr marL="763250" indent="0">
              <a:buNone/>
              <a:defRPr sz="1002"/>
            </a:lvl3pPr>
            <a:lvl4pPr marL="1144875" indent="0">
              <a:buNone/>
              <a:defRPr sz="835"/>
            </a:lvl4pPr>
            <a:lvl5pPr marL="1526499" indent="0">
              <a:buNone/>
              <a:defRPr sz="835"/>
            </a:lvl5pPr>
            <a:lvl6pPr marL="1908124" indent="0">
              <a:buNone/>
              <a:defRPr sz="835"/>
            </a:lvl6pPr>
            <a:lvl7pPr marL="2289749" indent="0">
              <a:buNone/>
              <a:defRPr sz="835"/>
            </a:lvl7pPr>
            <a:lvl8pPr marL="2671374" indent="0">
              <a:buNone/>
              <a:defRPr sz="835"/>
            </a:lvl8pPr>
            <a:lvl9pPr marL="3052999" indent="0">
              <a:buNone/>
              <a:defRPr sz="83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7043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24748" y="304779"/>
            <a:ext cx="6583204" cy="11064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4748" y="1523890"/>
            <a:ext cx="6583204" cy="36321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24748" y="5305788"/>
            <a:ext cx="1717358" cy="3047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D950DF-CD20-6846-B942-C3FE0C0FE064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28332" y="5305788"/>
            <a:ext cx="2576036" cy="3047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90594" y="5305788"/>
            <a:ext cx="1717358" cy="3047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301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63250" rtl="0" eaLnBrk="1" latinLnBrk="0" hangingPunct="1">
        <a:lnSpc>
          <a:spcPct val="90000"/>
        </a:lnSpc>
        <a:spcBef>
          <a:spcPct val="0"/>
        </a:spcBef>
        <a:buNone/>
        <a:defRPr sz="367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0812" indent="-190812" algn="l" defTabSz="763250" rtl="0" eaLnBrk="1" latinLnBrk="0" hangingPunct="1">
        <a:lnSpc>
          <a:spcPct val="90000"/>
        </a:lnSpc>
        <a:spcBef>
          <a:spcPts val="835"/>
        </a:spcBef>
        <a:buFont typeface="Arial" panose="020B0604020202020204" pitchFamily="34" charset="0"/>
        <a:buChar char="•"/>
        <a:defRPr sz="2337" kern="1200">
          <a:solidFill>
            <a:schemeClr val="tx1"/>
          </a:solidFill>
          <a:latin typeface="+mn-lt"/>
          <a:ea typeface="+mn-ea"/>
          <a:cs typeface="+mn-cs"/>
        </a:defRPr>
      </a:lvl1pPr>
      <a:lvl2pPr marL="572437" indent="-190812" algn="l" defTabSz="76325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2003" kern="1200">
          <a:solidFill>
            <a:schemeClr val="tx1"/>
          </a:solidFill>
          <a:latin typeface="+mn-lt"/>
          <a:ea typeface="+mn-ea"/>
          <a:cs typeface="+mn-cs"/>
        </a:defRPr>
      </a:lvl2pPr>
      <a:lvl3pPr marL="954062" indent="-190812" algn="l" defTabSz="76325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669" kern="1200">
          <a:solidFill>
            <a:schemeClr val="tx1"/>
          </a:solidFill>
          <a:latin typeface="+mn-lt"/>
          <a:ea typeface="+mn-ea"/>
          <a:cs typeface="+mn-cs"/>
        </a:defRPr>
      </a:lvl3pPr>
      <a:lvl4pPr marL="1335687" indent="-190812" algn="l" defTabSz="76325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2" kern="1200">
          <a:solidFill>
            <a:schemeClr val="tx1"/>
          </a:solidFill>
          <a:latin typeface="+mn-lt"/>
          <a:ea typeface="+mn-ea"/>
          <a:cs typeface="+mn-cs"/>
        </a:defRPr>
      </a:lvl4pPr>
      <a:lvl5pPr marL="1717312" indent="-190812" algn="l" defTabSz="76325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2" kern="1200">
          <a:solidFill>
            <a:schemeClr val="tx1"/>
          </a:solidFill>
          <a:latin typeface="+mn-lt"/>
          <a:ea typeface="+mn-ea"/>
          <a:cs typeface="+mn-cs"/>
        </a:defRPr>
      </a:lvl5pPr>
      <a:lvl6pPr marL="2098937" indent="-190812" algn="l" defTabSz="76325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2" kern="1200">
          <a:solidFill>
            <a:schemeClr val="tx1"/>
          </a:solidFill>
          <a:latin typeface="+mn-lt"/>
          <a:ea typeface="+mn-ea"/>
          <a:cs typeface="+mn-cs"/>
        </a:defRPr>
      </a:lvl6pPr>
      <a:lvl7pPr marL="2480561" indent="-190812" algn="l" defTabSz="76325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2" kern="1200">
          <a:solidFill>
            <a:schemeClr val="tx1"/>
          </a:solidFill>
          <a:latin typeface="+mn-lt"/>
          <a:ea typeface="+mn-ea"/>
          <a:cs typeface="+mn-cs"/>
        </a:defRPr>
      </a:lvl7pPr>
      <a:lvl8pPr marL="2862186" indent="-190812" algn="l" defTabSz="76325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2" kern="1200">
          <a:solidFill>
            <a:schemeClr val="tx1"/>
          </a:solidFill>
          <a:latin typeface="+mn-lt"/>
          <a:ea typeface="+mn-ea"/>
          <a:cs typeface="+mn-cs"/>
        </a:defRPr>
      </a:lvl8pPr>
      <a:lvl9pPr marL="3243811" indent="-190812" algn="l" defTabSz="76325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63250" rtl="0" eaLnBrk="1" latinLnBrk="0" hangingPunct="1">
        <a:defRPr sz="1502" kern="1200">
          <a:solidFill>
            <a:schemeClr val="tx1"/>
          </a:solidFill>
          <a:latin typeface="+mn-lt"/>
          <a:ea typeface="+mn-ea"/>
          <a:cs typeface="+mn-cs"/>
        </a:defRPr>
      </a:lvl1pPr>
      <a:lvl2pPr marL="381625" algn="l" defTabSz="763250" rtl="0" eaLnBrk="1" latinLnBrk="0" hangingPunct="1">
        <a:defRPr sz="1502" kern="1200">
          <a:solidFill>
            <a:schemeClr val="tx1"/>
          </a:solidFill>
          <a:latin typeface="+mn-lt"/>
          <a:ea typeface="+mn-ea"/>
          <a:cs typeface="+mn-cs"/>
        </a:defRPr>
      </a:lvl2pPr>
      <a:lvl3pPr marL="763250" algn="l" defTabSz="763250" rtl="0" eaLnBrk="1" latinLnBrk="0" hangingPunct="1">
        <a:defRPr sz="1502" kern="1200">
          <a:solidFill>
            <a:schemeClr val="tx1"/>
          </a:solidFill>
          <a:latin typeface="+mn-lt"/>
          <a:ea typeface="+mn-ea"/>
          <a:cs typeface="+mn-cs"/>
        </a:defRPr>
      </a:lvl3pPr>
      <a:lvl4pPr marL="1144875" algn="l" defTabSz="763250" rtl="0" eaLnBrk="1" latinLnBrk="0" hangingPunct="1">
        <a:defRPr sz="1502" kern="1200">
          <a:solidFill>
            <a:schemeClr val="tx1"/>
          </a:solidFill>
          <a:latin typeface="+mn-lt"/>
          <a:ea typeface="+mn-ea"/>
          <a:cs typeface="+mn-cs"/>
        </a:defRPr>
      </a:lvl4pPr>
      <a:lvl5pPr marL="1526499" algn="l" defTabSz="763250" rtl="0" eaLnBrk="1" latinLnBrk="0" hangingPunct="1">
        <a:defRPr sz="1502" kern="1200">
          <a:solidFill>
            <a:schemeClr val="tx1"/>
          </a:solidFill>
          <a:latin typeface="+mn-lt"/>
          <a:ea typeface="+mn-ea"/>
          <a:cs typeface="+mn-cs"/>
        </a:defRPr>
      </a:lvl5pPr>
      <a:lvl6pPr marL="1908124" algn="l" defTabSz="763250" rtl="0" eaLnBrk="1" latinLnBrk="0" hangingPunct="1">
        <a:defRPr sz="1502" kern="1200">
          <a:solidFill>
            <a:schemeClr val="tx1"/>
          </a:solidFill>
          <a:latin typeface="+mn-lt"/>
          <a:ea typeface="+mn-ea"/>
          <a:cs typeface="+mn-cs"/>
        </a:defRPr>
      </a:lvl6pPr>
      <a:lvl7pPr marL="2289749" algn="l" defTabSz="763250" rtl="0" eaLnBrk="1" latinLnBrk="0" hangingPunct="1">
        <a:defRPr sz="1502" kern="1200">
          <a:solidFill>
            <a:schemeClr val="tx1"/>
          </a:solidFill>
          <a:latin typeface="+mn-lt"/>
          <a:ea typeface="+mn-ea"/>
          <a:cs typeface="+mn-cs"/>
        </a:defRPr>
      </a:lvl7pPr>
      <a:lvl8pPr marL="2671374" algn="l" defTabSz="763250" rtl="0" eaLnBrk="1" latinLnBrk="0" hangingPunct="1">
        <a:defRPr sz="1502" kern="1200">
          <a:solidFill>
            <a:schemeClr val="tx1"/>
          </a:solidFill>
          <a:latin typeface="+mn-lt"/>
          <a:ea typeface="+mn-ea"/>
          <a:cs typeface="+mn-cs"/>
        </a:defRPr>
      </a:lvl8pPr>
      <a:lvl9pPr marL="3052999" algn="l" defTabSz="763250" rtl="0" eaLnBrk="1" latinLnBrk="0" hangingPunct="1">
        <a:defRPr sz="150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7620000" cy="5715000"/>
            <a:chOff x="0" y="0"/>
            <a:chExt cx="7620000" cy="57150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7620000" cy="5715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65EE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21600000">
            <a:off x="1719261" y="1318419"/>
            <a:ext cx="4181478" cy="3181356"/>
            <a:chOff x="1719261" y="1318419"/>
            <a:chExt cx="4181478" cy="3181356"/>
          </a:xfrm>
        </p:grpSpPr>
        <p:sp>
          <p:nvSpPr>
            <p:cNvPr id="4" name="Freeform 4"/>
            <p:cNvSpPr/>
            <p:nvPr/>
          </p:nvSpPr>
          <p:spPr>
            <a:xfrm>
              <a:off x="1719261" y="1318419"/>
              <a:ext cx="4181478" cy="3181356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FEEF0">
                <a:alpha val="100000"/>
              </a:srgbClr>
            </a:solidFill>
          </p:spPr>
        </p:sp>
      </p:grpSp>
      <p:grpSp>
        <p:nvGrpSpPr>
          <p:cNvPr id="7" name="Group 7"/>
          <p:cNvGrpSpPr/>
          <p:nvPr/>
        </p:nvGrpSpPr>
        <p:grpSpPr>
          <a:xfrm rot="21600000">
            <a:off x="319089" y="381000"/>
            <a:ext cx="6981822" cy="4953000"/>
            <a:chOff x="319089" y="381000"/>
            <a:chExt cx="6981822" cy="4953000"/>
          </a:xfrm>
        </p:grpSpPr>
        <p:sp>
          <p:nvSpPr>
            <p:cNvPr id="6" name="Freeform 6"/>
            <p:cNvSpPr/>
            <p:nvPr/>
          </p:nvSpPr>
          <p:spPr>
            <a:xfrm>
              <a:off x="319089" y="381000"/>
              <a:ext cx="6981822" cy="4953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FEEF0">
                <a:alpha val="100000"/>
              </a:srgbClr>
            </a:solidFill>
          </p:spPr>
        </p:sp>
      </p:grpSp>
      <p:cxnSp>
        <p:nvCxnSpPr>
          <p:cNvPr id="8" name="Straight Connector 8"/>
          <p:cNvCxnSpPr>
            <a:cxnSpLocks/>
          </p:cNvCxnSpPr>
          <p:nvPr/>
        </p:nvCxnSpPr>
        <p:spPr>
          <a:xfrm rot="19512157">
            <a:off x="-539114" y="2899572"/>
            <a:ext cx="8679016" cy="0"/>
          </a:xfrm>
          <a:prstGeom prst="line">
            <a:avLst/>
          </a:prstGeom>
          <a:ln w="38100">
            <a:solidFill>
              <a:srgbClr val="6965EE">
                <a:alpha val="10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10"/>
          <p:cNvGrpSpPr/>
          <p:nvPr/>
        </p:nvGrpSpPr>
        <p:grpSpPr>
          <a:xfrm rot="21600000">
            <a:off x="323850" y="1551778"/>
            <a:ext cx="6972300" cy="2781312"/>
            <a:chOff x="323850" y="1551778"/>
            <a:chExt cx="6972300" cy="2781312"/>
          </a:xfrm>
        </p:grpSpPr>
        <p:sp>
          <p:nvSpPr>
            <p:cNvPr id="9" name="Freeform 9"/>
            <p:cNvSpPr/>
            <p:nvPr/>
          </p:nvSpPr>
          <p:spPr>
            <a:xfrm>
              <a:off x="323850" y="1551778"/>
              <a:ext cx="6972300" cy="2781312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FEEF0">
                <a:alpha val="100000"/>
              </a:srgbClr>
            </a:solidFill>
          </p:spPr>
        </p:sp>
      </p:grpSp>
      <p:sp>
        <p:nvSpPr>
          <p:cNvPr id="11" name="TextBox 11"/>
          <p:cNvSpPr txBox="1"/>
          <p:nvPr/>
        </p:nvSpPr>
        <p:spPr>
          <a:xfrm rot="21600000">
            <a:off x="1581150" y="1833563"/>
            <a:ext cx="4579200" cy="2438400"/>
          </a:xfrm>
          <a:prstGeom prst="rect">
            <a:avLst/>
          </a:prstGeom>
        </p:spPr>
        <p:txBody>
          <a:bodyPr lIns="0" tIns="68400" rIns="0" bIns="0" rtlCol="0" anchor="t"/>
          <a:lstStyle/>
          <a:p>
            <a:pPr algn="ctr">
              <a:lnSpc>
                <a:spcPts val="4800"/>
              </a:lnSpc>
            </a:pPr>
            <a:r>
              <a:rPr lang="en-US" sz="4800" b="1" i="0" spc="0">
                <a:solidFill>
                  <a:srgbClr val="000000">
                    <a:alpha val="100000"/>
                  </a:srgbClr>
                </a:solidFill>
                <a:latin typeface="IBM Plex Sans"/>
              </a:rPr>
              <a:t>Online Shoppers Intention</a:t>
            </a:r>
          </a:p>
          <a:p>
            <a:pPr algn="ctr">
              <a:lnSpc>
                <a:spcPts val="4800"/>
              </a:lnSpc>
            </a:pPr>
            <a:endParaRPr lang="en-US" sz="4800" b="1" i="0" spc="0">
              <a:solidFill>
                <a:srgbClr val="000000">
                  <a:alpha val="100000"/>
                </a:srgbClr>
              </a:solidFill>
              <a:latin typeface="IBM Plex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7620000" cy="5715000"/>
            <a:chOff x="0" y="0"/>
            <a:chExt cx="7620000" cy="57150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7620000" cy="5715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65EE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21600000">
            <a:off x="319089" y="381000"/>
            <a:ext cx="6981822" cy="4953000"/>
            <a:chOff x="319089" y="381000"/>
            <a:chExt cx="6981822" cy="4953000"/>
          </a:xfrm>
        </p:grpSpPr>
        <p:sp>
          <p:nvSpPr>
            <p:cNvPr id="4" name="Freeform 4"/>
            <p:cNvSpPr/>
            <p:nvPr/>
          </p:nvSpPr>
          <p:spPr>
            <a:xfrm>
              <a:off x="319089" y="381000"/>
              <a:ext cx="6981822" cy="4953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FEEF0">
                <a:alpha val="100000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 rot="21600000">
            <a:off x="-152400" y="842324"/>
            <a:ext cx="4579200" cy="933450"/>
          </a:xfrm>
          <a:prstGeom prst="rect">
            <a:avLst/>
          </a:prstGeom>
        </p:spPr>
        <p:txBody>
          <a:bodyPr lIns="0" tIns="54000" rIns="0" bIns="0" rtlCol="0" anchor="t"/>
          <a:lstStyle/>
          <a:p>
            <a:pPr algn="ctr">
              <a:lnSpc>
                <a:spcPts val="3675"/>
              </a:lnSpc>
            </a:pPr>
            <a:r>
              <a:rPr lang="en-US" sz="3675" b="0" i="0" spc="0">
                <a:solidFill>
                  <a:srgbClr val="000000">
                    <a:alpha val="100000"/>
                  </a:srgbClr>
                </a:solidFill>
                <a:latin typeface="Hepta Slab"/>
              </a:rPr>
              <a:t>Model: </a:t>
            </a:r>
          </a:p>
          <a:p>
            <a:pPr algn="ctr">
              <a:lnSpc>
                <a:spcPts val="3675"/>
              </a:lnSpc>
            </a:pPr>
            <a:endParaRPr lang="en-US" sz="3675" b="0" i="0" spc="0">
              <a:solidFill>
                <a:srgbClr val="000000">
                  <a:alpha val="100000"/>
                </a:srgbClr>
              </a:solidFill>
              <a:latin typeface="Hepta Slab"/>
            </a:endParaRPr>
          </a:p>
        </p:txBody>
      </p:sp>
      <p:sp>
        <p:nvSpPr>
          <p:cNvPr id="7" name="TextBox 7"/>
          <p:cNvSpPr txBox="1"/>
          <p:nvPr/>
        </p:nvSpPr>
        <p:spPr>
          <a:xfrm rot="21600000">
            <a:off x="2066925" y="1737674"/>
            <a:ext cx="4798275" cy="342900"/>
          </a:xfrm>
          <a:prstGeom prst="rect">
            <a:avLst/>
          </a:prstGeom>
        </p:spPr>
        <p:txBody>
          <a:bodyPr lIns="0" tIns="39600" rIns="0" bIns="0" rtlCol="0" anchor="t"/>
          <a:lstStyle/>
          <a:p>
            <a:pPr algn="ctr">
              <a:lnSpc>
                <a:spcPts val="2700"/>
              </a:lnSpc>
            </a:pPr>
            <a:r>
              <a:rPr lang="en-US" sz="2700" b="0" i="0" spc="0">
                <a:solidFill>
                  <a:srgbClr val="222222">
                    <a:alpha val="100000"/>
                  </a:srgbClr>
                </a:solidFill>
                <a:latin typeface="Hepta Slab"/>
              </a:rPr>
              <a:t>Logistic regression</a:t>
            </a:r>
          </a:p>
        </p:txBody>
      </p:sp>
      <p:grpSp>
        <p:nvGrpSpPr>
          <p:cNvPr id="9" name="Group 9"/>
          <p:cNvGrpSpPr/>
          <p:nvPr/>
        </p:nvGrpSpPr>
        <p:grpSpPr>
          <a:xfrm rot="21600000">
            <a:off x="952500" y="1857375"/>
            <a:ext cx="942975" cy="981075"/>
            <a:chOff x="952500" y="1857375"/>
            <a:chExt cx="942975" cy="981075"/>
          </a:xfrm>
        </p:grpSpPr>
        <p:sp>
          <p:nvSpPr>
            <p:cNvPr id="8" name="Freeform 8"/>
            <p:cNvSpPr/>
            <p:nvPr/>
          </p:nvSpPr>
          <p:spPr>
            <a:xfrm>
              <a:off x="952500" y="1857375"/>
              <a:ext cx="942975" cy="981075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000000">
                <a:alpha val="100000"/>
              </a:srgbClr>
            </a:solidFill>
          </p:spPr>
        </p:sp>
      </p:grpSp>
      <p:grpSp>
        <p:nvGrpSpPr>
          <p:cNvPr id="11" name="Group 11"/>
          <p:cNvGrpSpPr/>
          <p:nvPr/>
        </p:nvGrpSpPr>
        <p:grpSpPr>
          <a:xfrm rot="21600000">
            <a:off x="1119188" y="1981200"/>
            <a:ext cx="619125" cy="733425"/>
            <a:chOff x="1119188" y="1981200"/>
            <a:chExt cx="619125" cy="733425"/>
          </a:xfrm>
        </p:grpSpPr>
        <p:sp>
          <p:nvSpPr>
            <p:cNvPr id="10" name="Freeform 10"/>
            <p:cNvSpPr/>
            <p:nvPr/>
          </p:nvSpPr>
          <p:spPr>
            <a:xfrm>
              <a:off x="1119188" y="1981200"/>
              <a:ext cx="619125" cy="733425"/>
            </a:xfrm>
            <a:custGeom>
              <a:avLst/>
              <a:gdLst/>
              <a:ahLst/>
              <a:cxnLst/>
              <a:rect l="0" t="0" r="0" b="0"/>
              <a:pathLst>
                <a:path w="264538" h="304800">
                  <a:moveTo>
                    <a:pt x="259442" y="9601"/>
                  </a:moveTo>
                  <a:lnTo>
                    <a:pt x="259442" y="0"/>
                  </a:lnTo>
                  <a:lnTo>
                    <a:pt x="5096" y="15592"/>
                  </a:lnTo>
                  <a:lnTo>
                    <a:pt x="9896" y="29594"/>
                  </a:lnTo>
                  <a:lnTo>
                    <a:pt x="259442" y="9601"/>
                  </a:lnTo>
                  <a:close/>
                  <a:moveTo>
                    <a:pt x="0" y="220151"/>
                  </a:moveTo>
                  <a:lnTo>
                    <a:pt x="264538" y="203959"/>
                  </a:lnTo>
                  <a:lnTo>
                    <a:pt x="264538" y="197949"/>
                  </a:lnTo>
                  <a:lnTo>
                    <a:pt x="0" y="215960"/>
                  </a:lnTo>
                  <a:lnTo>
                    <a:pt x="0" y="220151"/>
                  </a:lnTo>
                  <a:close/>
                  <a:moveTo>
                    <a:pt x="129121" y="215332"/>
                  </a:moveTo>
                  <a:lnTo>
                    <a:pt x="129121" y="276520"/>
                  </a:lnTo>
                  <a:lnTo>
                    <a:pt x="135417" y="273834"/>
                  </a:lnTo>
                  <a:lnTo>
                    <a:pt x="135417" y="215332"/>
                  </a:lnTo>
                  <a:lnTo>
                    <a:pt x="129121" y="215332"/>
                  </a:lnTo>
                  <a:close/>
                  <a:moveTo>
                    <a:pt x="15716" y="304800"/>
                  </a:moveTo>
                  <a:lnTo>
                    <a:pt x="137941" y="281988"/>
                  </a:lnTo>
                  <a:lnTo>
                    <a:pt x="239763" y="298485"/>
                  </a:lnTo>
                  <a:lnTo>
                    <a:pt x="137941" y="275387"/>
                  </a:lnTo>
                  <a:lnTo>
                    <a:pt x="15716" y="304800"/>
                  </a:lnTo>
                  <a:close/>
                  <a:moveTo>
                    <a:pt x="216075" y="268129"/>
                  </a:moveTo>
                  <a:lnTo>
                    <a:pt x="136598" y="272634"/>
                  </a:lnTo>
                  <a:lnTo>
                    <a:pt x="147399" y="276520"/>
                  </a:lnTo>
                  <a:lnTo>
                    <a:pt x="216075" y="268129"/>
                  </a:lnTo>
                  <a:close/>
                  <a:moveTo>
                    <a:pt x="254337" y="14792"/>
                  </a:moveTo>
                  <a:lnTo>
                    <a:pt x="5401" y="38386"/>
                  </a:lnTo>
                  <a:lnTo>
                    <a:pt x="0" y="211760"/>
                  </a:lnTo>
                  <a:lnTo>
                    <a:pt x="264538" y="194939"/>
                  </a:lnTo>
                  <a:lnTo>
                    <a:pt x="254337" y="14792"/>
                  </a:lnTo>
                  <a:close/>
                  <a:moveTo>
                    <a:pt x="195091" y="123806"/>
                  </a:moveTo>
                  <a:lnTo>
                    <a:pt x="207997" y="114424"/>
                  </a:lnTo>
                  <a:lnTo>
                    <a:pt x="210769" y="162401"/>
                  </a:lnTo>
                  <a:lnTo>
                    <a:pt x="195091" y="162401"/>
                  </a:lnTo>
                  <a:lnTo>
                    <a:pt x="195091" y="123806"/>
                  </a:lnTo>
                  <a:close/>
                  <a:moveTo>
                    <a:pt x="176632" y="81058"/>
                  </a:moveTo>
                  <a:lnTo>
                    <a:pt x="182623" y="162401"/>
                  </a:lnTo>
                  <a:lnTo>
                    <a:pt x="161868" y="166554"/>
                  </a:lnTo>
                  <a:lnTo>
                    <a:pt x="154934" y="92450"/>
                  </a:lnTo>
                  <a:lnTo>
                    <a:pt x="176632" y="81058"/>
                  </a:lnTo>
                  <a:close/>
                  <a:moveTo>
                    <a:pt x="135569" y="43386"/>
                  </a:moveTo>
                  <a:lnTo>
                    <a:pt x="148961" y="166554"/>
                  </a:lnTo>
                  <a:lnTo>
                    <a:pt x="126340" y="168859"/>
                  </a:lnTo>
                  <a:lnTo>
                    <a:pt x="112967" y="43386"/>
                  </a:lnTo>
                  <a:lnTo>
                    <a:pt x="135569" y="43386"/>
                  </a:lnTo>
                  <a:close/>
                  <a:moveTo>
                    <a:pt x="106518" y="87201"/>
                  </a:moveTo>
                  <a:lnTo>
                    <a:pt x="111128" y="170231"/>
                  </a:lnTo>
                  <a:lnTo>
                    <a:pt x="94069" y="172555"/>
                  </a:lnTo>
                  <a:lnTo>
                    <a:pt x="88068" y="87201"/>
                  </a:lnTo>
                  <a:lnTo>
                    <a:pt x="106518" y="87201"/>
                  </a:lnTo>
                  <a:close/>
                  <a:moveTo>
                    <a:pt x="70980" y="66913"/>
                  </a:moveTo>
                  <a:lnTo>
                    <a:pt x="83896" y="172555"/>
                  </a:lnTo>
                  <a:lnTo>
                    <a:pt x="53445" y="174850"/>
                  </a:lnTo>
                  <a:lnTo>
                    <a:pt x="48387" y="77991"/>
                  </a:lnTo>
                  <a:lnTo>
                    <a:pt x="70980" y="66913"/>
                  </a:lnTo>
                  <a:close/>
                  <a:moveTo>
                    <a:pt x="228752" y="169783"/>
                  </a:moveTo>
                  <a:lnTo>
                    <a:pt x="53464" y="183166"/>
                  </a:lnTo>
                  <a:lnTo>
                    <a:pt x="53464" y="178537"/>
                  </a:lnTo>
                  <a:lnTo>
                    <a:pt x="228752" y="166535"/>
                  </a:lnTo>
                  <a:lnTo>
                    <a:pt x="228752" y="169783"/>
                  </a:lnTo>
                  <a:close/>
                </a:path>
              </a:pathLst>
            </a:custGeom>
            <a:solidFill>
              <a:srgbClr val="6965EE">
                <a:alpha val="100000"/>
              </a:srgbClr>
            </a:solidFill>
          </p:spPr>
        </p:sp>
      </p:grpSp>
      <p:sp>
        <p:nvSpPr>
          <p:cNvPr id="12" name="TextBox 12"/>
          <p:cNvSpPr txBox="1"/>
          <p:nvPr/>
        </p:nvSpPr>
        <p:spPr>
          <a:xfrm rot="21600000">
            <a:off x="2200275" y="2499674"/>
            <a:ext cx="4798275" cy="609600"/>
          </a:xfrm>
          <a:prstGeom prst="rect">
            <a:avLst/>
          </a:prstGeom>
        </p:spPr>
        <p:txBody>
          <a:bodyPr lIns="0" tIns="36000" rIns="0" bIns="0" rtlCol="0" anchor="t"/>
          <a:lstStyle/>
          <a:p>
            <a:pPr algn="ctr">
              <a:lnSpc>
                <a:spcPts val="2400"/>
              </a:lnSpc>
            </a:pPr>
            <a:r>
              <a:rPr lang="en-US" sz="2400" b="0" i="0" spc="0">
                <a:solidFill>
                  <a:srgbClr val="222222">
                    <a:alpha val="100000"/>
                  </a:srgbClr>
                </a:solidFill>
                <a:latin typeface="Hepta Slab"/>
              </a:rPr>
              <a:t>“Support Vector Machine” (SVM)</a:t>
            </a:r>
          </a:p>
        </p:txBody>
      </p:sp>
      <p:sp>
        <p:nvSpPr>
          <p:cNvPr id="13" name="TextBox 13"/>
          <p:cNvSpPr txBox="1"/>
          <p:nvPr/>
        </p:nvSpPr>
        <p:spPr>
          <a:xfrm rot="21600000">
            <a:off x="1190625" y="3585524"/>
            <a:ext cx="5541225" cy="304800"/>
          </a:xfrm>
          <a:prstGeom prst="rect">
            <a:avLst/>
          </a:prstGeom>
        </p:spPr>
        <p:txBody>
          <a:bodyPr lIns="0" tIns="36000" rIns="0" bIns="0" rtlCol="0" anchor="t"/>
          <a:lstStyle/>
          <a:p>
            <a:pPr algn="ctr">
              <a:lnSpc>
                <a:spcPts val="2400"/>
              </a:lnSpc>
            </a:pPr>
            <a:r>
              <a:rPr lang="en-US" sz="2400" b="0" i="0" spc="0">
                <a:solidFill>
                  <a:srgbClr val="222222">
                    <a:alpha val="100000"/>
                  </a:srgbClr>
                </a:solidFill>
                <a:latin typeface="Hepta Slab"/>
              </a:rPr>
              <a:t>Without &amp; With oversampling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7620000" cy="5715000"/>
            <a:chOff x="0" y="0"/>
            <a:chExt cx="7620000" cy="57150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7620000" cy="5715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65EE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21600000">
            <a:off x="335211" y="485230"/>
            <a:ext cx="6981822" cy="4953000"/>
            <a:chOff x="319089" y="381000"/>
            <a:chExt cx="6981822" cy="4953000"/>
          </a:xfrm>
        </p:grpSpPr>
        <p:sp>
          <p:nvSpPr>
            <p:cNvPr id="4" name="Freeform 4"/>
            <p:cNvSpPr/>
            <p:nvPr/>
          </p:nvSpPr>
          <p:spPr>
            <a:xfrm>
              <a:off x="319089" y="381000"/>
              <a:ext cx="6981822" cy="4953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FEEF0">
                <a:alpha val="100000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 rot="21600000">
            <a:off x="-505837" y="726197"/>
            <a:ext cx="4579200" cy="933450"/>
          </a:xfrm>
          <a:prstGeom prst="rect">
            <a:avLst/>
          </a:prstGeom>
        </p:spPr>
        <p:txBody>
          <a:bodyPr lIns="0" tIns="54000" rIns="0" bIns="0" rtlCol="0" anchor="t"/>
          <a:lstStyle/>
          <a:p>
            <a:pPr algn="ctr">
              <a:lnSpc>
                <a:spcPts val="3675"/>
              </a:lnSpc>
            </a:pPr>
            <a:r>
              <a:rPr lang="en-US" sz="3675" b="0" i="0" spc="0" dirty="0">
                <a:solidFill>
                  <a:srgbClr val="000000">
                    <a:alpha val="100000"/>
                  </a:srgbClr>
                </a:solidFill>
                <a:latin typeface="Hepta Slab"/>
              </a:rPr>
              <a:t>Result:</a:t>
            </a:r>
          </a:p>
          <a:p>
            <a:pPr algn="ctr">
              <a:lnSpc>
                <a:spcPts val="3675"/>
              </a:lnSpc>
            </a:pPr>
            <a:endParaRPr lang="en-US" sz="3675" b="0" i="0" spc="0" dirty="0">
              <a:solidFill>
                <a:srgbClr val="000000">
                  <a:alpha val="100000"/>
                </a:srgbClr>
              </a:solidFill>
              <a:latin typeface="Hepta Slab"/>
            </a:endParaRPr>
          </a:p>
        </p:txBody>
      </p:sp>
      <p:sp>
        <p:nvSpPr>
          <p:cNvPr id="7" name="TextBox 7"/>
          <p:cNvSpPr txBox="1"/>
          <p:nvPr/>
        </p:nvSpPr>
        <p:spPr>
          <a:xfrm rot="21600000">
            <a:off x="70510" y="1401130"/>
            <a:ext cx="4798275" cy="342900"/>
          </a:xfrm>
          <a:prstGeom prst="rect">
            <a:avLst/>
          </a:prstGeom>
        </p:spPr>
        <p:txBody>
          <a:bodyPr lIns="0" tIns="39600" rIns="0" bIns="0" rtlCol="0" anchor="t"/>
          <a:lstStyle/>
          <a:p>
            <a:pPr algn="ctr">
              <a:lnSpc>
                <a:spcPts val="2700"/>
              </a:lnSpc>
            </a:pPr>
            <a:r>
              <a:rPr lang="en-US" sz="2700" b="0" i="0" spc="0" dirty="0">
                <a:solidFill>
                  <a:srgbClr val="222222">
                    <a:alpha val="100000"/>
                  </a:srgbClr>
                </a:solidFill>
                <a:latin typeface="Hepta Slab"/>
              </a:rPr>
              <a:t>Logistic regression</a:t>
            </a:r>
          </a:p>
        </p:txBody>
      </p:sp>
      <p:pic>
        <p:nvPicPr>
          <p:cNvPr id="8" name="Picture 8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 rot="21600000">
            <a:off x="400026" y="2432684"/>
            <a:ext cx="1887515" cy="1757162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 rot="21600000">
            <a:off x="834490" y="4264684"/>
            <a:ext cx="697788" cy="304800"/>
          </a:xfrm>
          <a:prstGeom prst="rect">
            <a:avLst/>
          </a:prstGeom>
        </p:spPr>
        <p:txBody>
          <a:bodyPr lIns="0" tIns="36000" rIns="0" bIns="0" rtlCol="0" anchor="t"/>
          <a:lstStyle/>
          <a:p>
            <a:pPr algn="l">
              <a:lnSpc>
                <a:spcPts val="2417"/>
              </a:lnSpc>
            </a:pPr>
            <a:r>
              <a:rPr lang="en-US" sz="2417" b="1" i="0" spc="0" dirty="0">
                <a:solidFill>
                  <a:srgbClr val="3A0CA3">
                    <a:alpha val="100000"/>
                  </a:srgbClr>
                </a:solidFill>
                <a:latin typeface="Nunito"/>
              </a:rPr>
              <a:t>88%</a:t>
            </a:r>
          </a:p>
        </p:txBody>
      </p:sp>
      <p:sp>
        <p:nvSpPr>
          <p:cNvPr id="10" name="TextBox 10"/>
          <p:cNvSpPr txBox="1"/>
          <p:nvPr/>
        </p:nvSpPr>
        <p:spPr>
          <a:xfrm rot="21600000">
            <a:off x="840245" y="4777642"/>
            <a:ext cx="1979211" cy="152400"/>
          </a:xfrm>
          <a:prstGeom prst="rect">
            <a:avLst/>
          </a:prstGeom>
        </p:spPr>
        <p:txBody>
          <a:bodyPr lIns="0" tIns="14400" rIns="0" bIns="0" rtlCol="0" anchor="t"/>
          <a:lstStyle/>
          <a:p>
            <a:pPr algn="l">
              <a:lnSpc>
                <a:spcPts val="1257"/>
              </a:lnSpc>
            </a:pPr>
            <a:endParaRPr/>
          </a:p>
        </p:txBody>
      </p:sp>
      <p:sp>
        <p:nvSpPr>
          <p:cNvPr id="11" name="TextBox 11"/>
          <p:cNvSpPr txBox="1"/>
          <p:nvPr/>
        </p:nvSpPr>
        <p:spPr>
          <a:xfrm rot="21600000">
            <a:off x="826574" y="4678096"/>
            <a:ext cx="1526493" cy="152400"/>
          </a:xfrm>
          <a:prstGeom prst="rect">
            <a:avLst/>
          </a:prstGeom>
        </p:spPr>
        <p:txBody>
          <a:bodyPr lIns="0" tIns="14400" rIns="0" bIns="0" rtlCol="0" anchor="t"/>
          <a:lstStyle/>
          <a:p>
            <a:pPr algn="l">
              <a:lnSpc>
                <a:spcPts val="1257"/>
              </a:lnSpc>
            </a:pPr>
            <a:r>
              <a:rPr lang="en-US" sz="967" b="0" i="0" spc="0" dirty="0">
                <a:solidFill>
                  <a:srgbClr val="3A0CA3">
                    <a:alpha val="100000"/>
                  </a:srgbClr>
                </a:solidFill>
                <a:latin typeface="Nunito"/>
              </a:rPr>
              <a:t>the </a:t>
            </a:r>
            <a:r>
              <a:rPr lang="en-US" sz="967" b="0" i="0" spc="0" dirty="0" err="1">
                <a:solidFill>
                  <a:srgbClr val="3A0CA3">
                    <a:alpha val="100000"/>
                  </a:srgbClr>
                </a:solidFill>
                <a:latin typeface="Nunito"/>
              </a:rPr>
              <a:t>accurcy</a:t>
            </a:r>
            <a:r>
              <a:rPr lang="en-US" sz="967" b="0" i="0" spc="0" dirty="0">
                <a:solidFill>
                  <a:srgbClr val="3A0CA3">
                    <a:alpha val="100000"/>
                  </a:srgbClr>
                </a:solidFill>
                <a:latin typeface="Nunito"/>
              </a:rPr>
              <a:t> on test set </a:t>
            </a:r>
          </a:p>
        </p:txBody>
      </p:sp>
      <p:grpSp>
        <p:nvGrpSpPr>
          <p:cNvPr id="13" name="Group 13"/>
          <p:cNvGrpSpPr/>
          <p:nvPr/>
        </p:nvGrpSpPr>
        <p:grpSpPr>
          <a:xfrm rot="21600000">
            <a:off x="5161120" y="2512267"/>
            <a:ext cx="1582539" cy="729950"/>
            <a:chOff x="5161120" y="2512267"/>
            <a:chExt cx="1582539" cy="729950"/>
          </a:xfrm>
        </p:grpSpPr>
        <p:sp>
          <p:nvSpPr>
            <p:cNvPr id="12" name="Freeform 12"/>
            <p:cNvSpPr/>
            <p:nvPr/>
          </p:nvSpPr>
          <p:spPr>
            <a:xfrm>
              <a:off x="5161120" y="2512267"/>
              <a:ext cx="1582539" cy="72995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A0CA3">
                <a:alpha val="100000"/>
              </a:srgbClr>
            </a:solidFill>
          </p:spPr>
        </p:sp>
      </p:grpSp>
      <p:grpSp>
        <p:nvGrpSpPr>
          <p:cNvPr id="15" name="Group 15"/>
          <p:cNvGrpSpPr/>
          <p:nvPr/>
        </p:nvGrpSpPr>
        <p:grpSpPr>
          <a:xfrm rot="21600000">
            <a:off x="5408361" y="2257177"/>
            <a:ext cx="1102283" cy="753496"/>
            <a:chOff x="5408361" y="2257177"/>
            <a:chExt cx="1102283" cy="753496"/>
          </a:xfrm>
        </p:grpSpPr>
        <p:sp>
          <p:nvSpPr>
            <p:cNvPr id="14" name="Freeform 14"/>
            <p:cNvSpPr/>
            <p:nvPr/>
          </p:nvSpPr>
          <p:spPr>
            <a:xfrm>
              <a:off x="5408361" y="2257177"/>
              <a:ext cx="1102283" cy="753496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A0CA3">
                <a:alpha val="100000"/>
              </a:srgbClr>
            </a:solidFill>
          </p:spPr>
        </p:sp>
      </p:grpSp>
      <p:grpSp>
        <p:nvGrpSpPr>
          <p:cNvPr id="17" name="Group 17"/>
          <p:cNvGrpSpPr/>
          <p:nvPr/>
        </p:nvGrpSpPr>
        <p:grpSpPr>
          <a:xfrm rot="21600000">
            <a:off x="5161120" y="2257177"/>
            <a:ext cx="494482" cy="494482"/>
            <a:chOff x="5161120" y="2257177"/>
            <a:chExt cx="494482" cy="494482"/>
          </a:xfrm>
        </p:grpSpPr>
        <p:sp>
          <p:nvSpPr>
            <p:cNvPr id="16" name="Freeform 16"/>
            <p:cNvSpPr/>
            <p:nvPr/>
          </p:nvSpPr>
          <p:spPr>
            <a:xfrm>
              <a:off x="5161120" y="2257177"/>
              <a:ext cx="494482" cy="494482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3A0CA3">
                <a:alpha val="100000"/>
              </a:srgbClr>
            </a:solidFill>
          </p:spPr>
        </p:sp>
      </p:grpSp>
      <p:grpSp>
        <p:nvGrpSpPr>
          <p:cNvPr id="19" name="Group 19"/>
          <p:cNvGrpSpPr/>
          <p:nvPr/>
        </p:nvGrpSpPr>
        <p:grpSpPr>
          <a:xfrm rot="21600000">
            <a:off x="6248686" y="2257177"/>
            <a:ext cx="494482" cy="494482"/>
            <a:chOff x="6248686" y="2257177"/>
            <a:chExt cx="494482" cy="494482"/>
          </a:xfrm>
        </p:grpSpPr>
        <p:sp>
          <p:nvSpPr>
            <p:cNvPr id="18" name="Freeform 18"/>
            <p:cNvSpPr/>
            <p:nvPr/>
          </p:nvSpPr>
          <p:spPr>
            <a:xfrm>
              <a:off x="6248686" y="2257177"/>
              <a:ext cx="494482" cy="494482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3A0CA3">
                <a:alpha val="100000"/>
              </a:srgbClr>
            </a:solidFill>
          </p:spPr>
        </p:sp>
      </p:grpSp>
      <p:grpSp>
        <p:nvGrpSpPr>
          <p:cNvPr id="21" name="Group 21"/>
          <p:cNvGrpSpPr/>
          <p:nvPr/>
        </p:nvGrpSpPr>
        <p:grpSpPr>
          <a:xfrm rot="10800000">
            <a:off x="3578881" y="3242933"/>
            <a:ext cx="1582539" cy="729950"/>
            <a:chOff x="3578881" y="3242933"/>
            <a:chExt cx="1582539" cy="729950"/>
          </a:xfrm>
        </p:grpSpPr>
        <p:sp>
          <p:nvSpPr>
            <p:cNvPr id="20" name="Freeform 20"/>
            <p:cNvSpPr/>
            <p:nvPr/>
          </p:nvSpPr>
          <p:spPr>
            <a:xfrm>
              <a:off x="3578881" y="3242933"/>
              <a:ext cx="1582539" cy="72995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A0CA3">
                <a:alpha val="100000"/>
              </a:srgbClr>
            </a:solidFill>
          </p:spPr>
        </p:sp>
      </p:grpSp>
      <p:grpSp>
        <p:nvGrpSpPr>
          <p:cNvPr id="23" name="Group 23"/>
          <p:cNvGrpSpPr/>
          <p:nvPr/>
        </p:nvGrpSpPr>
        <p:grpSpPr>
          <a:xfrm rot="10800000">
            <a:off x="3811896" y="3474476"/>
            <a:ext cx="1102283" cy="753496"/>
            <a:chOff x="3811896" y="3474476"/>
            <a:chExt cx="1102283" cy="753496"/>
          </a:xfrm>
        </p:grpSpPr>
        <p:sp>
          <p:nvSpPr>
            <p:cNvPr id="22" name="Freeform 22"/>
            <p:cNvSpPr/>
            <p:nvPr/>
          </p:nvSpPr>
          <p:spPr>
            <a:xfrm>
              <a:off x="3811896" y="3474476"/>
              <a:ext cx="1102283" cy="753496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A0CA3">
                <a:alpha val="100000"/>
              </a:srgbClr>
            </a:solidFill>
          </p:spPr>
        </p:sp>
      </p:grpSp>
      <p:grpSp>
        <p:nvGrpSpPr>
          <p:cNvPr id="25" name="Group 25"/>
          <p:cNvGrpSpPr/>
          <p:nvPr/>
        </p:nvGrpSpPr>
        <p:grpSpPr>
          <a:xfrm rot="10800000">
            <a:off x="4666938" y="3733490"/>
            <a:ext cx="494482" cy="494482"/>
            <a:chOff x="4666938" y="3733490"/>
            <a:chExt cx="494482" cy="494482"/>
          </a:xfrm>
        </p:grpSpPr>
        <p:sp>
          <p:nvSpPr>
            <p:cNvPr id="24" name="Freeform 24"/>
            <p:cNvSpPr/>
            <p:nvPr/>
          </p:nvSpPr>
          <p:spPr>
            <a:xfrm>
              <a:off x="4666938" y="3733490"/>
              <a:ext cx="494482" cy="494482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3A0CA3">
                <a:alpha val="100000"/>
              </a:srgbClr>
            </a:solidFill>
          </p:spPr>
        </p:sp>
      </p:grpSp>
      <p:grpSp>
        <p:nvGrpSpPr>
          <p:cNvPr id="27" name="Group 27"/>
          <p:cNvGrpSpPr/>
          <p:nvPr/>
        </p:nvGrpSpPr>
        <p:grpSpPr>
          <a:xfrm rot="10800000">
            <a:off x="3579372" y="3733490"/>
            <a:ext cx="494482" cy="494482"/>
            <a:chOff x="3579372" y="3733490"/>
            <a:chExt cx="494482" cy="494482"/>
          </a:xfrm>
        </p:grpSpPr>
        <p:sp>
          <p:nvSpPr>
            <p:cNvPr id="26" name="Freeform 26"/>
            <p:cNvSpPr/>
            <p:nvPr/>
          </p:nvSpPr>
          <p:spPr>
            <a:xfrm>
              <a:off x="3579372" y="3733490"/>
              <a:ext cx="494482" cy="494482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3A0CA3">
                <a:alpha val="100000"/>
              </a:srgbClr>
            </a:solidFill>
          </p:spPr>
        </p:sp>
      </p:grpSp>
      <p:grpSp>
        <p:nvGrpSpPr>
          <p:cNvPr id="29" name="Group 29"/>
          <p:cNvGrpSpPr/>
          <p:nvPr/>
        </p:nvGrpSpPr>
        <p:grpSpPr>
          <a:xfrm rot="21600000">
            <a:off x="3578881" y="2514708"/>
            <a:ext cx="1582539" cy="729950"/>
            <a:chOff x="3578881" y="2514708"/>
            <a:chExt cx="1582539" cy="729950"/>
          </a:xfrm>
        </p:grpSpPr>
        <p:sp>
          <p:nvSpPr>
            <p:cNvPr id="28" name="Freeform 28"/>
            <p:cNvSpPr/>
            <p:nvPr/>
          </p:nvSpPr>
          <p:spPr>
            <a:xfrm>
              <a:off x="3578881" y="2514708"/>
              <a:ext cx="1582539" cy="72995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6E3FF">
                <a:alpha val="100000"/>
              </a:srgbClr>
            </a:solidFill>
          </p:spPr>
        </p:sp>
      </p:grpSp>
      <p:grpSp>
        <p:nvGrpSpPr>
          <p:cNvPr id="31" name="Group 31"/>
          <p:cNvGrpSpPr/>
          <p:nvPr/>
        </p:nvGrpSpPr>
        <p:grpSpPr>
          <a:xfrm rot="21600000">
            <a:off x="3826122" y="2259618"/>
            <a:ext cx="1102283" cy="753496"/>
            <a:chOff x="3826122" y="2259618"/>
            <a:chExt cx="1102283" cy="753496"/>
          </a:xfrm>
        </p:grpSpPr>
        <p:sp>
          <p:nvSpPr>
            <p:cNvPr id="30" name="Freeform 30"/>
            <p:cNvSpPr/>
            <p:nvPr/>
          </p:nvSpPr>
          <p:spPr>
            <a:xfrm>
              <a:off x="3826122" y="2259618"/>
              <a:ext cx="1102283" cy="753496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6E3FF">
                <a:alpha val="100000"/>
              </a:srgbClr>
            </a:solidFill>
          </p:spPr>
        </p:sp>
      </p:grpSp>
      <p:grpSp>
        <p:nvGrpSpPr>
          <p:cNvPr id="33" name="Group 33"/>
          <p:cNvGrpSpPr/>
          <p:nvPr/>
        </p:nvGrpSpPr>
        <p:grpSpPr>
          <a:xfrm rot="21600000">
            <a:off x="3578881" y="2259618"/>
            <a:ext cx="494482" cy="494482"/>
            <a:chOff x="3578881" y="2259618"/>
            <a:chExt cx="494482" cy="494482"/>
          </a:xfrm>
        </p:grpSpPr>
        <p:sp>
          <p:nvSpPr>
            <p:cNvPr id="32" name="Freeform 32"/>
            <p:cNvSpPr/>
            <p:nvPr/>
          </p:nvSpPr>
          <p:spPr>
            <a:xfrm>
              <a:off x="3578881" y="2259618"/>
              <a:ext cx="494482" cy="494482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D6E3FF">
                <a:alpha val="100000"/>
              </a:srgbClr>
            </a:solidFill>
          </p:spPr>
        </p:sp>
      </p:grpSp>
      <p:grpSp>
        <p:nvGrpSpPr>
          <p:cNvPr id="35" name="Group 35"/>
          <p:cNvGrpSpPr/>
          <p:nvPr/>
        </p:nvGrpSpPr>
        <p:grpSpPr>
          <a:xfrm rot="21600000">
            <a:off x="4666447" y="2259618"/>
            <a:ext cx="494482" cy="494482"/>
            <a:chOff x="4666447" y="2259618"/>
            <a:chExt cx="494482" cy="494482"/>
          </a:xfrm>
        </p:grpSpPr>
        <p:sp>
          <p:nvSpPr>
            <p:cNvPr id="34" name="Freeform 34"/>
            <p:cNvSpPr/>
            <p:nvPr/>
          </p:nvSpPr>
          <p:spPr>
            <a:xfrm>
              <a:off x="4666447" y="2259618"/>
              <a:ext cx="494482" cy="494482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D6E3FF">
                <a:alpha val="100000"/>
              </a:srgbClr>
            </a:solidFill>
          </p:spPr>
        </p:sp>
      </p:grpSp>
      <p:grpSp>
        <p:nvGrpSpPr>
          <p:cNvPr id="37" name="Group 37"/>
          <p:cNvGrpSpPr/>
          <p:nvPr/>
        </p:nvGrpSpPr>
        <p:grpSpPr>
          <a:xfrm rot="10800000">
            <a:off x="5161120" y="3240492"/>
            <a:ext cx="1582539" cy="729950"/>
            <a:chOff x="5161120" y="3240492"/>
            <a:chExt cx="1582539" cy="729950"/>
          </a:xfrm>
        </p:grpSpPr>
        <p:sp>
          <p:nvSpPr>
            <p:cNvPr id="36" name="Freeform 36"/>
            <p:cNvSpPr/>
            <p:nvPr/>
          </p:nvSpPr>
          <p:spPr>
            <a:xfrm>
              <a:off x="5161120" y="3240492"/>
              <a:ext cx="1582539" cy="72995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6E3FF">
                <a:alpha val="100000"/>
              </a:srgbClr>
            </a:solidFill>
          </p:spPr>
        </p:sp>
      </p:grpSp>
      <p:grpSp>
        <p:nvGrpSpPr>
          <p:cNvPr id="39" name="Group 39"/>
          <p:cNvGrpSpPr/>
          <p:nvPr/>
        </p:nvGrpSpPr>
        <p:grpSpPr>
          <a:xfrm rot="10800000">
            <a:off x="5394135" y="3472035"/>
            <a:ext cx="1102283" cy="753496"/>
            <a:chOff x="5394135" y="3472035"/>
            <a:chExt cx="1102283" cy="753496"/>
          </a:xfrm>
        </p:grpSpPr>
        <p:sp>
          <p:nvSpPr>
            <p:cNvPr id="38" name="Freeform 38"/>
            <p:cNvSpPr/>
            <p:nvPr/>
          </p:nvSpPr>
          <p:spPr>
            <a:xfrm>
              <a:off x="5394135" y="3472035"/>
              <a:ext cx="1102283" cy="753496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6E3FF">
                <a:alpha val="100000"/>
              </a:srgbClr>
            </a:solidFill>
          </p:spPr>
        </p:sp>
      </p:grpSp>
      <p:grpSp>
        <p:nvGrpSpPr>
          <p:cNvPr id="41" name="Group 41"/>
          <p:cNvGrpSpPr/>
          <p:nvPr/>
        </p:nvGrpSpPr>
        <p:grpSpPr>
          <a:xfrm rot="10800000">
            <a:off x="6249177" y="3731049"/>
            <a:ext cx="494482" cy="494482"/>
            <a:chOff x="6249177" y="3731049"/>
            <a:chExt cx="494482" cy="494482"/>
          </a:xfrm>
        </p:grpSpPr>
        <p:sp>
          <p:nvSpPr>
            <p:cNvPr id="40" name="Freeform 40"/>
            <p:cNvSpPr/>
            <p:nvPr/>
          </p:nvSpPr>
          <p:spPr>
            <a:xfrm>
              <a:off x="6249177" y="3731049"/>
              <a:ext cx="494482" cy="494482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D6E3FF">
                <a:alpha val="100000"/>
              </a:srgbClr>
            </a:solidFill>
          </p:spPr>
        </p:sp>
      </p:grpSp>
      <p:grpSp>
        <p:nvGrpSpPr>
          <p:cNvPr id="43" name="Group 43"/>
          <p:cNvGrpSpPr/>
          <p:nvPr/>
        </p:nvGrpSpPr>
        <p:grpSpPr>
          <a:xfrm rot="10800000">
            <a:off x="5161610" y="3731049"/>
            <a:ext cx="494482" cy="494482"/>
            <a:chOff x="5161610" y="3731049"/>
            <a:chExt cx="494482" cy="494482"/>
          </a:xfrm>
        </p:grpSpPr>
        <p:sp>
          <p:nvSpPr>
            <p:cNvPr id="42" name="Freeform 42"/>
            <p:cNvSpPr/>
            <p:nvPr/>
          </p:nvSpPr>
          <p:spPr>
            <a:xfrm>
              <a:off x="5161610" y="3731049"/>
              <a:ext cx="494482" cy="494482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D6E3FF">
                <a:alpha val="100000"/>
              </a:srgbClr>
            </a:solidFill>
          </p:spPr>
        </p:sp>
      </p:grpSp>
      <p:sp>
        <p:nvSpPr>
          <p:cNvPr id="44" name="TextBox 44"/>
          <p:cNvSpPr txBox="1"/>
          <p:nvPr/>
        </p:nvSpPr>
        <p:spPr>
          <a:xfrm rot="21600000">
            <a:off x="5611000" y="2609305"/>
            <a:ext cx="1142929" cy="352425"/>
          </a:xfrm>
          <a:prstGeom prst="rect">
            <a:avLst/>
          </a:prstGeom>
        </p:spPr>
        <p:txBody>
          <a:bodyPr lIns="0" tIns="32400" rIns="0" bIns="0" rtlCol="0" anchor="t"/>
          <a:lstStyle/>
          <a:p>
            <a:pPr algn="l">
              <a:lnSpc>
                <a:spcPts val="2872"/>
              </a:lnSpc>
            </a:pPr>
            <a:r>
              <a:rPr lang="en-US" sz="2209" b="0" i="0" spc="0">
                <a:solidFill>
                  <a:srgbClr val="FFFFFF">
                    <a:alpha val="100000"/>
                  </a:srgbClr>
                </a:solidFill>
                <a:latin typeface="Nunito"/>
              </a:rPr>
              <a:t>75</a:t>
            </a:r>
          </a:p>
        </p:txBody>
      </p:sp>
      <p:sp>
        <p:nvSpPr>
          <p:cNvPr id="45" name="TextBox 45"/>
          <p:cNvSpPr txBox="1"/>
          <p:nvPr/>
        </p:nvSpPr>
        <p:spPr>
          <a:xfrm rot="21600000">
            <a:off x="3968756" y="3504333"/>
            <a:ext cx="1152762" cy="352425"/>
          </a:xfrm>
          <a:prstGeom prst="rect">
            <a:avLst/>
          </a:prstGeom>
        </p:spPr>
        <p:txBody>
          <a:bodyPr lIns="0" tIns="32400" rIns="0" bIns="0" rtlCol="0" anchor="t"/>
          <a:lstStyle/>
          <a:p>
            <a:pPr algn="l">
              <a:lnSpc>
                <a:spcPts val="2872"/>
              </a:lnSpc>
            </a:pPr>
            <a:r>
              <a:rPr lang="en-US" sz="2209" b="0" i="0" spc="0">
                <a:solidFill>
                  <a:srgbClr val="FFFFFF">
                    <a:alpha val="100000"/>
                  </a:srgbClr>
                </a:solidFill>
                <a:latin typeface="Nunito"/>
              </a:rPr>
              <a:t>356</a:t>
            </a:r>
          </a:p>
        </p:txBody>
      </p:sp>
      <p:sp>
        <p:nvSpPr>
          <p:cNvPr id="46" name="TextBox 46"/>
          <p:cNvSpPr txBox="1"/>
          <p:nvPr/>
        </p:nvSpPr>
        <p:spPr>
          <a:xfrm rot="21600000">
            <a:off x="3904626" y="2608182"/>
            <a:ext cx="1280593" cy="323850"/>
          </a:xfrm>
          <a:prstGeom prst="rect">
            <a:avLst/>
          </a:prstGeom>
        </p:spPr>
        <p:txBody>
          <a:bodyPr lIns="0" tIns="32400" rIns="0" bIns="0" rtlCol="0" anchor="t"/>
          <a:lstStyle/>
          <a:p>
            <a:pPr algn="l">
              <a:lnSpc>
                <a:spcPts val="2651"/>
              </a:lnSpc>
            </a:pPr>
            <a:r>
              <a:rPr lang="en-US" sz="2209" b="1" i="0" spc="0">
                <a:solidFill>
                  <a:srgbClr val="3A0CA3">
                    <a:alpha val="100000"/>
                  </a:srgbClr>
                </a:solidFill>
                <a:latin typeface="Nunito"/>
              </a:rPr>
              <a:t>3063</a:t>
            </a:r>
          </a:p>
        </p:txBody>
      </p:sp>
      <p:sp>
        <p:nvSpPr>
          <p:cNvPr id="47" name="TextBox 47"/>
          <p:cNvSpPr txBox="1"/>
          <p:nvPr/>
        </p:nvSpPr>
        <p:spPr>
          <a:xfrm rot="21600000">
            <a:off x="5608541" y="3615976"/>
            <a:ext cx="1216677" cy="323850"/>
          </a:xfrm>
          <a:prstGeom prst="rect">
            <a:avLst/>
          </a:prstGeom>
        </p:spPr>
        <p:txBody>
          <a:bodyPr lIns="0" tIns="32400" rIns="0" bIns="0" rtlCol="0" anchor="t"/>
          <a:lstStyle/>
          <a:p>
            <a:pPr algn="l">
              <a:lnSpc>
                <a:spcPts val="2651"/>
              </a:lnSpc>
            </a:pPr>
            <a:r>
              <a:rPr lang="en-US" sz="2209" b="0" i="0" spc="0">
                <a:solidFill>
                  <a:srgbClr val="3A0CA3">
                    <a:alpha val="100000"/>
                  </a:srgbClr>
                </a:solidFill>
                <a:latin typeface="Nunito"/>
              </a:rPr>
              <a:t>205</a:t>
            </a:r>
          </a:p>
        </p:txBody>
      </p:sp>
      <p:sp>
        <p:nvSpPr>
          <p:cNvPr id="48" name="TextBox 48"/>
          <p:cNvSpPr txBox="1"/>
          <p:nvPr/>
        </p:nvSpPr>
        <p:spPr>
          <a:xfrm rot="21600000">
            <a:off x="4499330" y="4511706"/>
            <a:ext cx="3369249" cy="628650"/>
          </a:xfrm>
          <a:prstGeom prst="rect">
            <a:avLst/>
          </a:prstGeom>
        </p:spPr>
        <p:txBody>
          <a:bodyPr lIns="0" tIns="25200" rIns="0" bIns="0" rtlCol="0" anchor="t"/>
          <a:lstStyle/>
          <a:p>
            <a:pPr algn="l">
              <a:lnSpc>
                <a:spcPts val="1650"/>
              </a:lnSpc>
            </a:pPr>
            <a:r>
              <a:rPr lang="en-US" sz="1650" b="0" i="0" spc="0">
                <a:solidFill>
                  <a:srgbClr val="3A0CA3">
                    <a:alpha val="100000"/>
                  </a:srgbClr>
                </a:solidFill>
                <a:latin typeface="Nunito"/>
              </a:rPr>
              <a:t>Recall= 0.895</a:t>
            </a:r>
          </a:p>
          <a:p>
            <a:pPr algn="l">
              <a:lnSpc>
                <a:spcPts val="1650"/>
              </a:lnSpc>
            </a:pPr>
            <a:r>
              <a:rPr lang="en-US" sz="1650" b="0" i="0" spc="0">
                <a:solidFill>
                  <a:srgbClr val="3A0CA3">
                    <a:alpha val="100000"/>
                  </a:srgbClr>
                </a:solidFill>
                <a:latin typeface="Nunito"/>
              </a:rPr>
              <a:t>precision= 0.976</a:t>
            </a:r>
          </a:p>
          <a:p>
            <a:pPr algn="l">
              <a:lnSpc>
                <a:spcPts val="1650"/>
              </a:lnSpc>
            </a:pPr>
            <a:r>
              <a:rPr lang="en-US" sz="1650" b="0" i="0" spc="0">
                <a:solidFill>
                  <a:srgbClr val="3A0CA3">
                    <a:alpha val="100000"/>
                  </a:srgbClr>
                </a:solidFill>
                <a:latin typeface="Nunito"/>
              </a:rPr>
              <a:t> specifity= 0.732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4ACD0F5-977F-A545-885A-D44DE0AD102D}"/>
              </a:ext>
            </a:extLst>
          </p:cNvPr>
          <p:cNvSpPr/>
          <p:nvPr/>
        </p:nvSpPr>
        <p:spPr>
          <a:xfrm>
            <a:off x="3672871" y="1884693"/>
            <a:ext cx="1408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914400">
              <a:buClr>
                <a:srgbClr val="000000"/>
              </a:buClr>
              <a:defRPr/>
            </a:pPr>
            <a:r>
              <a:rPr lang="en-US" u="sng" dirty="0">
                <a:sym typeface="Roboto"/>
              </a:rPr>
              <a:t>Predicted 0s 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73E50AA4-58DC-7740-A0B2-0B13314830D0}"/>
              </a:ext>
            </a:extLst>
          </p:cNvPr>
          <p:cNvSpPr/>
          <p:nvPr/>
        </p:nvSpPr>
        <p:spPr>
          <a:xfrm>
            <a:off x="5267334" y="1864174"/>
            <a:ext cx="13558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914400">
              <a:buClr>
                <a:srgbClr val="000000"/>
              </a:buClr>
              <a:defRPr/>
            </a:pPr>
            <a:r>
              <a:rPr lang="en-US" u="sng" dirty="0">
                <a:sym typeface="Roboto"/>
              </a:rPr>
              <a:t>Predicted 1s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5ADC338-B613-9E4A-8BE7-5002A781A580}"/>
              </a:ext>
            </a:extLst>
          </p:cNvPr>
          <p:cNvSpPr/>
          <p:nvPr/>
        </p:nvSpPr>
        <p:spPr>
          <a:xfrm>
            <a:off x="2354377" y="3504332"/>
            <a:ext cx="110799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>
              <a:buClr>
                <a:srgbClr val="000000"/>
              </a:buClr>
              <a:defRPr/>
            </a:pPr>
            <a:r>
              <a:rPr lang="en-US" u="sng" dirty="0">
                <a:sym typeface="Roboto"/>
              </a:rPr>
              <a:t>Actual 1s </a:t>
            </a:r>
          </a:p>
          <a:p>
            <a:pPr lvl="0" defTabSz="914400">
              <a:buClr>
                <a:srgbClr val="000000"/>
              </a:buClr>
              <a:defRPr/>
            </a:pPr>
            <a:endParaRPr lang="en-US" b="1" dirty="0">
              <a:solidFill>
                <a:schemeClr val="accent2"/>
              </a:solidFill>
              <a:sym typeface="Roboto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AA52E247-BEEE-CD4E-97D9-9708945798C8}"/>
              </a:ext>
            </a:extLst>
          </p:cNvPr>
          <p:cNvSpPr/>
          <p:nvPr/>
        </p:nvSpPr>
        <p:spPr>
          <a:xfrm>
            <a:off x="2447086" y="2620718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914400">
              <a:buClr>
                <a:srgbClr val="000000"/>
              </a:buClr>
              <a:defRPr/>
            </a:pPr>
            <a:r>
              <a:rPr lang="en-US" u="sng" dirty="0">
                <a:sym typeface="Roboto"/>
              </a:rPr>
              <a:t>Actual 0s 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7620000" cy="5715000"/>
            <a:chOff x="0" y="0"/>
            <a:chExt cx="7620000" cy="57150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7620000" cy="5715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65EE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21600000">
            <a:off x="319793" y="381000"/>
            <a:ext cx="6981822" cy="4953000"/>
            <a:chOff x="319089" y="381000"/>
            <a:chExt cx="6981822" cy="4953000"/>
          </a:xfrm>
        </p:grpSpPr>
        <p:sp>
          <p:nvSpPr>
            <p:cNvPr id="4" name="Freeform 4"/>
            <p:cNvSpPr/>
            <p:nvPr/>
          </p:nvSpPr>
          <p:spPr>
            <a:xfrm>
              <a:off x="319089" y="381000"/>
              <a:ext cx="6981822" cy="4953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FEEF0">
                <a:alpha val="100000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 rot="21600000">
            <a:off x="-152400" y="842324"/>
            <a:ext cx="4579200" cy="933450"/>
          </a:xfrm>
          <a:prstGeom prst="rect">
            <a:avLst/>
          </a:prstGeom>
        </p:spPr>
        <p:txBody>
          <a:bodyPr lIns="0" tIns="54000" rIns="0" bIns="0" rtlCol="0" anchor="t"/>
          <a:lstStyle/>
          <a:p>
            <a:pPr algn="ctr">
              <a:lnSpc>
                <a:spcPts val="3675"/>
              </a:lnSpc>
            </a:pPr>
            <a:r>
              <a:rPr lang="en-US" sz="3675" b="0" i="0" spc="0">
                <a:solidFill>
                  <a:srgbClr val="000000">
                    <a:alpha val="100000"/>
                  </a:srgbClr>
                </a:solidFill>
                <a:latin typeface="Hepta Slab"/>
              </a:rPr>
              <a:t>Result:</a:t>
            </a:r>
          </a:p>
          <a:p>
            <a:pPr algn="ctr">
              <a:lnSpc>
                <a:spcPts val="3675"/>
              </a:lnSpc>
            </a:pPr>
            <a:endParaRPr lang="en-US" sz="3675" b="0" i="0" spc="0">
              <a:solidFill>
                <a:srgbClr val="000000">
                  <a:alpha val="100000"/>
                </a:srgbClr>
              </a:solidFill>
              <a:latin typeface="Hepta Slab"/>
            </a:endParaRPr>
          </a:p>
        </p:txBody>
      </p:sp>
      <p:sp>
        <p:nvSpPr>
          <p:cNvPr id="7" name="TextBox 7"/>
          <p:cNvSpPr txBox="1"/>
          <p:nvPr/>
        </p:nvSpPr>
        <p:spPr>
          <a:xfrm rot="21600000">
            <a:off x="314803" y="1479707"/>
            <a:ext cx="4798275" cy="609600"/>
          </a:xfrm>
          <a:prstGeom prst="rect">
            <a:avLst/>
          </a:prstGeom>
        </p:spPr>
        <p:txBody>
          <a:bodyPr lIns="0" tIns="36000" rIns="0" bIns="0" rtlCol="0" anchor="t"/>
          <a:lstStyle/>
          <a:p>
            <a:pPr algn="ctr">
              <a:lnSpc>
                <a:spcPts val="2400"/>
              </a:lnSpc>
            </a:pPr>
            <a:r>
              <a:rPr lang="en-US" sz="2400" b="0" i="0" spc="0" dirty="0">
                <a:solidFill>
                  <a:srgbClr val="222222">
                    <a:alpha val="100000"/>
                  </a:srgbClr>
                </a:solidFill>
                <a:latin typeface="Hepta Slab"/>
              </a:rPr>
              <a:t>“Support Vector Machine” (SVM)</a:t>
            </a:r>
          </a:p>
        </p:txBody>
      </p:sp>
      <p:pic>
        <p:nvPicPr>
          <p:cNvPr id="8" name="Picture 8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 rot="21600000">
            <a:off x="379326" y="2406895"/>
            <a:ext cx="1877990" cy="1748295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 rot="21600000">
            <a:off x="609376" y="4239068"/>
            <a:ext cx="755379" cy="609600"/>
          </a:xfrm>
          <a:prstGeom prst="rect">
            <a:avLst/>
          </a:prstGeom>
        </p:spPr>
        <p:txBody>
          <a:bodyPr lIns="0" tIns="36000" rIns="0" bIns="0" rtlCol="0" anchor="t"/>
          <a:lstStyle/>
          <a:p>
            <a:pPr algn="l">
              <a:lnSpc>
                <a:spcPts val="2405"/>
              </a:lnSpc>
            </a:pPr>
            <a:r>
              <a:rPr lang="en-US" sz="2405" b="1" i="0" spc="0" dirty="0">
                <a:solidFill>
                  <a:srgbClr val="3A0CA3">
                    <a:alpha val="100000"/>
                  </a:srgbClr>
                </a:solidFill>
                <a:latin typeface="Nunito"/>
              </a:rPr>
              <a:t>88%</a:t>
            </a:r>
          </a:p>
          <a:p>
            <a:pPr algn="l">
              <a:lnSpc>
                <a:spcPts val="2405"/>
              </a:lnSpc>
            </a:pPr>
            <a:endParaRPr lang="en-US" sz="2405" b="1" i="0" spc="0" dirty="0">
              <a:solidFill>
                <a:srgbClr val="3A0CA3">
                  <a:alpha val="100000"/>
                </a:srgbClr>
              </a:solidFill>
              <a:latin typeface="Nunito"/>
            </a:endParaRPr>
          </a:p>
        </p:txBody>
      </p:sp>
      <p:sp>
        <p:nvSpPr>
          <p:cNvPr id="10" name="TextBox 10"/>
          <p:cNvSpPr txBox="1"/>
          <p:nvPr/>
        </p:nvSpPr>
        <p:spPr>
          <a:xfrm rot="21600000">
            <a:off x="618373" y="4668395"/>
            <a:ext cx="1518826" cy="152400"/>
          </a:xfrm>
          <a:prstGeom prst="rect">
            <a:avLst/>
          </a:prstGeom>
        </p:spPr>
        <p:txBody>
          <a:bodyPr lIns="0" tIns="14400" rIns="0" bIns="0" rtlCol="0" anchor="t"/>
          <a:lstStyle/>
          <a:p>
            <a:pPr algn="l">
              <a:lnSpc>
                <a:spcPts val="1250"/>
              </a:lnSpc>
            </a:pPr>
            <a:r>
              <a:rPr lang="en-US" sz="962" b="0" i="0" spc="0" dirty="0">
                <a:solidFill>
                  <a:srgbClr val="3A0CA3">
                    <a:alpha val="100000"/>
                  </a:srgbClr>
                </a:solidFill>
                <a:latin typeface="Nunito"/>
              </a:rPr>
              <a:t>the </a:t>
            </a:r>
            <a:r>
              <a:rPr lang="en-US" sz="962" b="0" i="0" spc="0" dirty="0" err="1">
                <a:solidFill>
                  <a:srgbClr val="3A0CA3">
                    <a:alpha val="100000"/>
                  </a:srgbClr>
                </a:solidFill>
                <a:latin typeface="Nunito"/>
              </a:rPr>
              <a:t>accurcy</a:t>
            </a:r>
            <a:r>
              <a:rPr lang="en-US" sz="962" b="0" i="0" spc="0" dirty="0">
                <a:solidFill>
                  <a:srgbClr val="3A0CA3">
                    <a:alpha val="100000"/>
                  </a:srgbClr>
                </a:solidFill>
                <a:latin typeface="Nunito"/>
              </a:rPr>
              <a:t> on test set </a:t>
            </a:r>
          </a:p>
        </p:txBody>
      </p:sp>
      <p:sp>
        <p:nvSpPr>
          <p:cNvPr id="11" name="TextBox 11"/>
          <p:cNvSpPr txBox="1"/>
          <p:nvPr/>
        </p:nvSpPr>
        <p:spPr>
          <a:xfrm rot="21600000">
            <a:off x="4243944" y="4571974"/>
            <a:ext cx="3062660" cy="1333500"/>
          </a:xfrm>
          <a:prstGeom prst="rect">
            <a:avLst/>
          </a:prstGeom>
        </p:spPr>
        <p:txBody>
          <a:bodyPr lIns="0" tIns="21600" rIns="0" bIns="0" rtlCol="0" anchor="t"/>
          <a:lstStyle/>
          <a:p>
            <a:pPr algn="l">
              <a:lnSpc>
                <a:spcPts val="1500"/>
              </a:lnSpc>
            </a:pPr>
            <a:r>
              <a:rPr lang="en-US" sz="1500" b="0" i="0" spc="0">
                <a:solidFill>
                  <a:srgbClr val="3A0CA3">
                    <a:alpha val="100000"/>
                  </a:srgbClr>
                </a:solidFill>
                <a:latin typeface="Nunito"/>
              </a:rPr>
              <a:t>Recall= 0.849</a:t>
            </a:r>
          </a:p>
          <a:p>
            <a:pPr algn="l">
              <a:lnSpc>
                <a:spcPts val="1500"/>
              </a:lnSpc>
            </a:pPr>
            <a:r>
              <a:rPr lang="en-US" sz="1500" b="0" i="0" spc="0">
                <a:solidFill>
                  <a:srgbClr val="3A0CA3">
                    <a:alpha val="100000"/>
                  </a:srgbClr>
                </a:solidFill>
                <a:latin typeface="Nunito"/>
              </a:rPr>
              <a:t>precision= 1.0 </a:t>
            </a:r>
          </a:p>
          <a:p>
            <a:pPr algn="l">
              <a:lnSpc>
                <a:spcPts val="1500"/>
              </a:lnSpc>
            </a:pPr>
            <a:r>
              <a:rPr lang="en-US" sz="1500" b="0" i="0" spc="0">
                <a:solidFill>
                  <a:srgbClr val="3A0CA3">
                    <a:alpha val="100000"/>
                  </a:srgbClr>
                </a:solidFill>
                <a:latin typeface="Nunito"/>
              </a:rPr>
              <a:t>specifity= 1.0</a:t>
            </a:r>
          </a:p>
          <a:p>
            <a:pPr algn="l">
              <a:lnSpc>
                <a:spcPts val="1500"/>
              </a:lnSpc>
            </a:pPr>
            <a:br>
              <a:rPr lang="en-US" sz="1500" b="1" dirty="0"/>
            </a:br>
            <a:endParaRPr lang="en-US" sz="1500" b="1" dirty="0"/>
          </a:p>
          <a:p>
            <a:pPr algn="l">
              <a:lnSpc>
                <a:spcPts val="1500"/>
              </a:lnSpc>
            </a:pPr>
            <a:br>
              <a:rPr lang="en-US" sz="1500" b="1" dirty="0"/>
            </a:br>
            <a:endParaRPr lang="en-US" sz="1500" b="1" dirty="0"/>
          </a:p>
        </p:txBody>
      </p:sp>
      <p:grpSp>
        <p:nvGrpSpPr>
          <p:cNvPr id="13" name="Group 13"/>
          <p:cNvGrpSpPr/>
          <p:nvPr/>
        </p:nvGrpSpPr>
        <p:grpSpPr>
          <a:xfrm rot="21600000">
            <a:off x="4845384" y="2841430"/>
            <a:ext cx="1438226" cy="663385"/>
            <a:chOff x="4845384" y="2841430"/>
            <a:chExt cx="1438226" cy="663385"/>
          </a:xfrm>
        </p:grpSpPr>
        <p:sp>
          <p:nvSpPr>
            <p:cNvPr id="12" name="Freeform 12"/>
            <p:cNvSpPr/>
            <p:nvPr/>
          </p:nvSpPr>
          <p:spPr>
            <a:xfrm>
              <a:off x="4845384" y="2841430"/>
              <a:ext cx="1438226" cy="663385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A0CA3">
                <a:alpha val="100000"/>
              </a:srgbClr>
            </a:solidFill>
          </p:spPr>
        </p:sp>
      </p:grpSp>
      <p:grpSp>
        <p:nvGrpSpPr>
          <p:cNvPr id="15" name="Group 15"/>
          <p:cNvGrpSpPr/>
          <p:nvPr/>
        </p:nvGrpSpPr>
        <p:grpSpPr>
          <a:xfrm rot="21600000">
            <a:off x="5070079" y="2609602"/>
            <a:ext cx="1001765" cy="684784"/>
            <a:chOff x="5070079" y="2609602"/>
            <a:chExt cx="1001765" cy="684784"/>
          </a:xfrm>
        </p:grpSpPr>
        <p:sp>
          <p:nvSpPr>
            <p:cNvPr id="14" name="Freeform 14"/>
            <p:cNvSpPr/>
            <p:nvPr/>
          </p:nvSpPr>
          <p:spPr>
            <a:xfrm>
              <a:off x="5070079" y="2609602"/>
              <a:ext cx="1001765" cy="684784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A0CA3">
                <a:alpha val="100000"/>
              </a:srgbClr>
            </a:solidFill>
          </p:spPr>
        </p:sp>
      </p:grpSp>
      <p:grpSp>
        <p:nvGrpSpPr>
          <p:cNvPr id="17" name="Group 17"/>
          <p:cNvGrpSpPr/>
          <p:nvPr/>
        </p:nvGrpSpPr>
        <p:grpSpPr>
          <a:xfrm rot="21600000">
            <a:off x="4845384" y="2609602"/>
            <a:ext cx="449390" cy="449390"/>
            <a:chOff x="4845384" y="2609602"/>
            <a:chExt cx="449390" cy="449390"/>
          </a:xfrm>
        </p:grpSpPr>
        <p:sp>
          <p:nvSpPr>
            <p:cNvPr id="16" name="Freeform 16"/>
            <p:cNvSpPr/>
            <p:nvPr/>
          </p:nvSpPr>
          <p:spPr>
            <a:xfrm>
              <a:off x="4845384" y="2609602"/>
              <a:ext cx="449390" cy="449390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3A0CA3">
                <a:alpha val="100000"/>
              </a:srgbClr>
            </a:solidFill>
          </p:spPr>
        </p:sp>
      </p:grpSp>
      <p:grpSp>
        <p:nvGrpSpPr>
          <p:cNvPr id="19" name="Group 19"/>
          <p:cNvGrpSpPr/>
          <p:nvPr/>
        </p:nvGrpSpPr>
        <p:grpSpPr>
          <a:xfrm rot="21600000">
            <a:off x="5833774" y="2609602"/>
            <a:ext cx="449390" cy="449390"/>
            <a:chOff x="5833774" y="2609602"/>
            <a:chExt cx="449390" cy="449390"/>
          </a:xfrm>
        </p:grpSpPr>
        <p:sp>
          <p:nvSpPr>
            <p:cNvPr id="18" name="Freeform 18"/>
            <p:cNvSpPr/>
            <p:nvPr/>
          </p:nvSpPr>
          <p:spPr>
            <a:xfrm>
              <a:off x="5833774" y="2609602"/>
              <a:ext cx="449390" cy="449390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3A0CA3">
                <a:alpha val="100000"/>
              </a:srgbClr>
            </a:solidFill>
          </p:spPr>
        </p:sp>
      </p:grpSp>
      <p:grpSp>
        <p:nvGrpSpPr>
          <p:cNvPr id="21" name="Group 21"/>
          <p:cNvGrpSpPr/>
          <p:nvPr/>
        </p:nvGrpSpPr>
        <p:grpSpPr>
          <a:xfrm rot="10800000">
            <a:off x="3407431" y="3505466"/>
            <a:ext cx="1438226" cy="663385"/>
            <a:chOff x="3407431" y="3505466"/>
            <a:chExt cx="1438226" cy="663385"/>
          </a:xfrm>
        </p:grpSpPr>
        <p:sp>
          <p:nvSpPr>
            <p:cNvPr id="20" name="Freeform 20"/>
            <p:cNvSpPr/>
            <p:nvPr/>
          </p:nvSpPr>
          <p:spPr>
            <a:xfrm>
              <a:off x="3407431" y="3505466"/>
              <a:ext cx="1438226" cy="663385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A0CA3">
                <a:alpha val="100000"/>
              </a:srgbClr>
            </a:solidFill>
          </p:spPr>
        </p:sp>
      </p:grpSp>
      <p:grpSp>
        <p:nvGrpSpPr>
          <p:cNvPr id="23" name="Group 23"/>
          <p:cNvGrpSpPr/>
          <p:nvPr/>
        </p:nvGrpSpPr>
        <p:grpSpPr>
          <a:xfrm rot="10800000">
            <a:off x="3619197" y="3715894"/>
            <a:ext cx="1001765" cy="684784"/>
            <a:chOff x="3619197" y="3715894"/>
            <a:chExt cx="1001765" cy="684784"/>
          </a:xfrm>
        </p:grpSpPr>
        <p:sp>
          <p:nvSpPr>
            <p:cNvPr id="22" name="Freeform 22"/>
            <p:cNvSpPr/>
            <p:nvPr/>
          </p:nvSpPr>
          <p:spPr>
            <a:xfrm>
              <a:off x="3619197" y="3715894"/>
              <a:ext cx="1001765" cy="684784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A0CA3">
                <a:alpha val="100000"/>
              </a:srgbClr>
            </a:solidFill>
          </p:spPr>
        </p:sp>
      </p:grpSp>
      <p:grpSp>
        <p:nvGrpSpPr>
          <p:cNvPr id="25" name="Group 25"/>
          <p:cNvGrpSpPr/>
          <p:nvPr/>
        </p:nvGrpSpPr>
        <p:grpSpPr>
          <a:xfrm rot="10800000">
            <a:off x="4396267" y="3951289"/>
            <a:ext cx="449390" cy="449390"/>
            <a:chOff x="4396267" y="3951289"/>
            <a:chExt cx="449390" cy="449390"/>
          </a:xfrm>
        </p:grpSpPr>
        <p:sp>
          <p:nvSpPr>
            <p:cNvPr id="24" name="Freeform 24"/>
            <p:cNvSpPr/>
            <p:nvPr/>
          </p:nvSpPr>
          <p:spPr>
            <a:xfrm>
              <a:off x="4396267" y="3951289"/>
              <a:ext cx="449390" cy="449390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3A0CA3">
                <a:alpha val="100000"/>
              </a:srgbClr>
            </a:solidFill>
          </p:spPr>
        </p:sp>
      </p:grpSp>
      <p:grpSp>
        <p:nvGrpSpPr>
          <p:cNvPr id="27" name="Group 27"/>
          <p:cNvGrpSpPr/>
          <p:nvPr/>
        </p:nvGrpSpPr>
        <p:grpSpPr>
          <a:xfrm rot="10800000">
            <a:off x="3407877" y="3951289"/>
            <a:ext cx="449390" cy="449390"/>
            <a:chOff x="3407877" y="3951289"/>
            <a:chExt cx="449390" cy="449390"/>
          </a:xfrm>
        </p:grpSpPr>
        <p:sp>
          <p:nvSpPr>
            <p:cNvPr id="26" name="Freeform 26"/>
            <p:cNvSpPr/>
            <p:nvPr/>
          </p:nvSpPr>
          <p:spPr>
            <a:xfrm>
              <a:off x="3407877" y="3951289"/>
              <a:ext cx="449390" cy="449390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3A0CA3">
                <a:alpha val="100000"/>
              </a:srgbClr>
            </a:solidFill>
          </p:spPr>
        </p:sp>
      </p:grpSp>
      <p:grpSp>
        <p:nvGrpSpPr>
          <p:cNvPr id="29" name="Group 29"/>
          <p:cNvGrpSpPr/>
          <p:nvPr/>
        </p:nvGrpSpPr>
        <p:grpSpPr>
          <a:xfrm rot="21600000">
            <a:off x="3407431" y="2843648"/>
            <a:ext cx="1438226" cy="663385"/>
            <a:chOff x="3407431" y="2843648"/>
            <a:chExt cx="1438226" cy="663385"/>
          </a:xfrm>
        </p:grpSpPr>
        <p:sp>
          <p:nvSpPr>
            <p:cNvPr id="28" name="Freeform 28"/>
            <p:cNvSpPr/>
            <p:nvPr/>
          </p:nvSpPr>
          <p:spPr>
            <a:xfrm>
              <a:off x="3407431" y="2843648"/>
              <a:ext cx="1438226" cy="663385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6E3FF">
                <a:alpha val="100000"/>
              </a:srgbClr>
            </a:solidFill>
          </p:spPr>
        </p:sp>
      </p:grpSp>
      <p:grpSp>
        <p:nvGrpSpPr>
          <p:cNvPr id="31" name="Group 31"/>
          <p:cNvGrpSpPr/>
          <p:nvPr/>
        </p:nvGrpSpPr>
        <p:grpSpPr>
          <a:xfrm rot="21600000">
            <a:off x="3632126" y="2611820"/>
            <a:ext cx="1001765" cy="684784"/>
            <a:chOff x="3632126" y="2611820"/>
            <a:chExt cx="1001765" cy="684784"/>
          </a:xfrm>
        </p:grpSpPr>
        <p:sp>
          <p:nvSpPr>
            <p:cNvPr id="30" name="Freeform 30"/>
            <p:cNvSpPr/>
            <p:nvPr/>
          </p:nvSpPr>
          <p:spPr>
            <a:xfrm>
              <a:off x="3632126" y="2611820"/>
              <a:ext cx="1001765" cy="684784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6E3FF">
                <a:alpha val="100000"/>
              </a:srgbClr>
            </a:solidFill>
          </p:spPr>
        </p:sp>
      </p:grpSp>
      <p:grpSp>
        <p:nvGrpSpPr>
          <p:cNvPr id="33" name="Group 33"/>
          <p:cNvGrpSpPr/>
          <p:nvPr/>
        </p:nvGrpSpPr>
        <p:grpSpPr>
          <a:xfrm rot="21600000">
            <a:off x="3407431" y="2611820"/>
            <a:ext cx="449390" cy="449390"/>
            <a:chOff x="3407431" y="2611820"/>
            <a:chExt cx="449390" cy="449390"/>
          </a:xfrm>
        </p:grpSpPr>
        <p:sp>
          <p:nvSpPr>
            <p:cNvPr id="32" name="Freeform 32"/>
            <p:cNvSpPr/>
            <p:nvPr/>
          </p:nvSpPr>
          <p:spPr>
            <a:xfrm>
              <a:off x="3407431" y="2611820"/>
              <a:ext cx="449390" cy="449390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D6E3FF">
                <a:alpha val="100000"/>
              </a:srgbClr>
            </a:solidFill>
          </p:spPr>
        </p:sp>
      </p:grpSp>
      <p:grpSp>
        <p:nvGrpSpPr>
          <p:cNvPr id="35" name="Group 35"/>
          <p:cNvGrpSpPr/>
          <p:nvPr/>
        </p:nvGrpSpPr>
        <p:grpSpPr>
          <a:xfrm rot="21600000">
            <a:off x="4395821" y="2611820"/>
            <a:ext cx="449390" cy="449390"/>
            <a:chOff x="4395821" y="2611820"/>
            <a:chExt cx="449390" cy="449390"/>
          </a:xfrm>
        </p:grpSpPr>
        <p:sp>
          <p:nvSpPr>
            <p:cNvPr id="34" name="Freeform 34"/>
            <p:cNvSpPr/>
            <p:nvPr/>
          </p:nvSpPr>
          <p:spPr>
            <a:xfrm>
              <a:off x="4395821" y="2611820"/>
              <a:ext cx="449390" cy="449390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D6E3FF">
                <a:alpha val="100000"/>
              </a:srgbClr>
            </a:solidFill>
          </p:spPr>
        </p:sp>
      </p:grpSp>
      <p:grpSp>
        <p:nvGrpSpPr>
          <p:cNvPr id="37" name="Group 37"/>
          <p:cNvGrpSpPr/>
          <p:nvPr/>
        </p:nvGrpSpPr>
        <p:grpSpPr>
          <a:xfrm rot="10800000">
            <a:off x="4845384" y="3503247"/>
            <a:ext cx="1438226" cy="663385"/>
            <a:chOff x="4845384" y="3503247"/>
            <a:chExt cx="1438226" cy="663385"/>
          </a:xfrm>
        </p:grpSpPr>
        <p:sp>
          <p:nvSpPr>
            <p:cNvPr id="36" name="Freeform 36"/>
            <p:cNvSpPr/>
            <p:nvPr/>
          </p:nvSpPr>
          <p:spPr>
            <a:xfrm>
              <a:off x="4845384" y="3503247"/>
              <a:ext cx="1438226" cy="663385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6E3FF">
                <a:alpha val="100000"/>
              </a:srgbClr>
            </a:solidFill>
          </p:spPr>
        </p:sp>
      </p:grpSp>
      <p:grpSp>
        <p:nvGrpSpPr>
          <p:cNvPr id="39" name="Group 39"/>
          <p:cNvGrpSpPr/>
          <p:nvPr/>
        </p:nvGrpSpPr>
        <p:grpSpPr>
          <a:xfrm rot="10800000">
            <a:off x="5057150" y="3713676"/>
            <a:ext cx="1001765" cy="684784"/>
            <a:chOff x="5057150" y="3713676"/>
            <a:chExt cx="1001765" cy="684784"/>
          </a:xfrm>
        </p:grpSpPr>
        <p:sp>
          <p:nvSpPr>
            <p:cNvPr id="38" name="Freeform 38"/>
            <p:cNvSpPr/>
            <p:nvPr/>
          </p:nvSpPr>
          <p:spPr>
            <a:xfrm>
              <a:off x="5057150" y="3713676"/>
              <a:ext cx="1001765" cy="684784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6E3FF">
                <a:alpha val="100000"/>
              </a:srgbClr>
            </a:solidFill>
          </p:spPr>
        </p:sp>
      </p:grpSp>
      <p:grpSp>
        <p:nvGrpSpPr>
          <p:cNvPr id="41" name="Group 41"/>
          <p:cNvGrpSpPr/>
          <p:nvPr/>
        </p:nvGrpSpPr>
        <p:grpSpPr>
          <a:xfrm rot="10800000">
            <a:off x="5834220" y="3949070"/>
            <a:ext cx="449390" cy="449390"/>
            <a:chOff x="5834220" y="3949070"/>
            <a:chExt cx="449390" cy="449390"/>
          </a:xfrm>
        </p:grpSpPr>
        <p:sp>
          <p:nvSpPr>
            <p:cNvPr id="40" name="Freeform 40"/>
            <p:cNvSpPr/>
            <p:nvPr/>
          </p:nvSpPr>
          <p:spPr>
            <a:xfrm>
              <a:off x="5834220" y="3949070"/>
              <a:ext cx="449390" cy="449390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D6E3FF">
                <a:alpha val="100000"/>
              </a:srgbClr>
            </a:solidFill>
          </p:spPr>
        </p:sp>
      </p:grpSp>
      <p:grpSp>
        <p:nvGrpSpPr>
          <p:cNvPr id="43" name="Group 43"/>
          <p:cNvGrpSpPr/>
          <p:nvPr/>
        </p:nvGrpSpPr>
        <p:grpSpPr>
          <a:xfrm rot="10800000">
            <a:off x="4845830" y="3949070"/>
            <a:ext cx="449390" cy="449390"/>
            <a:chOff x="4845830" y="3949070"/>
            <a:chExt cx="449390" cy="449390"/>
          </a:xfrm>
        </p:grpSpPr>
        <p:sp>
          <p:nvSpPr>
            <p:cNvPr id="42" name="Freeform 42"/>
            <p:cNvSpPr/>
            <p:nvPr/>
          </p:nvSpPr>
          <p:spPr>
            <a:xfrm>
              <a:off x="4845830" y="3949070"/>
              <a:ext cx="449390" cy="449390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D6E3FF">
                <a:alpha val="100000"/>
              </a:srgbClr>
            </a:solidFill>
          </p:spPr>
        </p:sp>
      </p:grpSp>
      <p:sp>
        <p:nvSpPr>
          <p:cNvPr id="44" name="TextBox 44"/>
          <p:cNvSpPr txBox="1"/>
          <p:nvPr/>
        </p:nvSpPr>
        <p:spPr>
          <a:xfrm rot="21600000">
            <a:off x="5254239" y="2929620"/>
            <a:ext cx="1039360" cy="333375"/>
          </a:xfrm>
          <a:prstGeom prst="rect">
            <a:avLst/>
          </a:prstGeom>
        </p:spPr>
        <p:txBody>
          <a:bodyPr lIns="0" tIns="28800" rIns="0" bIns="0" rtlCol="0" anchor="t"/>
          <a:lstStyle/>
          <a:p>
            <a:pPr algn="l">
              <a:lnSpc>
                <a:spcPts val="2610"/>
              </a:lnSpc>
            </a:pPr>
            <a:r>
              <a:rPr lang="en-US" sz="2008" b="0" i="0" spc="0">
                <a:solidFill>
                  <a:srgbClr val="FFFFFF">
                    <a:alpha val="100000"/>
                  </a:srgbClr>
                </a:solidFill>
                <a:latin typeface="Nunito"/>
              </a:rPr>
              <a:t>0</a:t>
            </a:r>
          </a:p>
        </p:txBody>
      </p:sp>
      <p:sp>
        <p:nvSpPr>
          <p:cNvPr id="45" name="TextBox 45"/>
          <p:cNvSpPr txBox="1"/>
          <p:nvPr/>
        </p:nvSpPr>
        <p:spPr>
          <a:xfrm rot="21600000">
            <a:off x="3761753" y="3743029"/>
            <a:ext cx="1048297" cy="333375"/>
          </a:xfrm>
          <a:prstGeom prst="rect">
            <a:avLst/>
          </a:prstGeom>
        </p:spPr>
        <p:txBody>
          <a:bodyPr lIns="0" tIns="28800" rIns="0" bIns="0" rtlCol="0" anchor="t"/>
          <a:lstStyle/>
          <a:p>
            <a:pPr algn="l">
              <a:lnSpc>
                <a:spcPts val="2610"/>
              </a:lnSpc>
            </a:pPr>
            <a:r>
              <a:rPr lang="en-US" sz="2008" b="0" i="0" spc="0">
                <a:solidFill>
                  <a:srgbClr val="FFFFFF">
                    <a:alpha val="100000"/>
                  </a:srgbClr>
                </a:solidFill>
                <a:latin typeface="Nunito"/>
              </a:rPr>
              <a:t>556</a:t>
            </a:r>
          </a:p>
        </p:txBody>
      </p:sp>
      <p:sp>
        <p:nvSpPr>
          <p:cNvPr id="46" name="TextBox 46"/>
          <p:cNvSpPr txBox="1"/>
          <p:nvPr/>
        </p:nvSpPr>
        <p:spPr>
          <a:xfrm rot="21600000">
            <a:off x="3703471" y="2928599"/>
            <a:ext cx="1164471" cy="304800"/>
          </a:xfrm>
          <a:prstGeom prst="rect">
            <a:avLst/>
          </a:prstGeom>
        </p:spPr>
        <p:txBody>
          <a:bodyPr lIns="0" tIns="28800" rIns="0" bIns="0" rtlCol="0" anchor="t"/>
          <a:lstStyle/>
          <a:p>
            <a:pPr algn="l">
              <a:lnSpc>
                <a:spcPts val="2409"/>
              </a:lnSpc>
            </a:pPr>
            <a:r>
              <a:rPr lang="en-US" sz="2008" b="1" i="0" spc="0">
                <a:solidFill>
                  <a:srgbClr val="3A0CA3">
                    <a:alpha val="100000"/>
                  </a:srgbClr>
                </a:solidFill>
                <a:latin typeface="Nunito"/>
              </a:rPr>
              <a:t>3138</a:t>
            </a:r>
          </a:p>
        </p:txBody>
      </p:sp>
      <p:sp>
        <p:nvSpPr>
          <p:cNvPr id="47" name="TextBox 47"/>
          <p:cNvSpPr txBox="1"/>
          <p:nvPr/>
        </p:nvSpPr>
        <p:spPr>
          <a:xfrm rot="21600000">
            <a:off x="5252005" y="3844491"/>
            <a:ext cx="1106384" cy="304800"/>
          </a:xfrm>
          <a:prstGeom prst="rect">
            <a:avLst/>
          </a:prstGeom>
        </p:spPr>
        <p:txBody>
          <a:bodyPr lIns="0" tIns="28800" rIns="0" bIns="0" rtlCol="0" anchor="t"/>
          <a:lstStyle/>
          <a:p>
            <a:pPr algn="l">
              <a:lnSpc>
                <a:spcPts val="2409"/>
              </a:lnSpc>
            </a:pPr>
            <a:r>
              <a:rPr lang="en-US" sz="2008" b="0" i="0" spc="0">
                <a:solidFill>
                  <a:srgbClr val="3A0CA3">
                    <a:alpha val="100000"/>
                  </a:srgbClr>
                </a:solidFill>
                <a:latin typeface="Nunito"/>
              </a:rPr>
              <a:t>5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54176194-D49B-B446-85B6-06DFCCFFFA38}"/>
              </a:ext>
            </a:extLst>
          </p:cNvPr>
          <p:cNvSpPr/>
          <p:nvPr/>
        </p:nvSpPr>
        <p:spPr>
          <a:xfrm>
            <a:off x="3484235" y="2224484"/>
            <a:ext cx="1408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914400">
              <a:buClr>
                <a:srgbClr val="000000"/>
              </a:buClr>
              <a:defRPr/>
            </a:pPr>
            <a:r>
              <a:rPr lang="en-US" u="sng" dirty="0">
                <a:sym typeface="Roboto"/>
              </a:rPr>
              <a:t>Predicted 0s 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55DFA8C0-B55F-7748-A975-81C48C8A16FF}"/>
              </a:ext>
            </a:extLst>
          </p:cNvPr>
          <p:cNvSpPr/>
          <p:nvPr/>
        </p:nvSpPr>
        <p:spPr>
          <a:xfrm>
            <a:off x="4893019" y="2222229"/>
            <a:ext cx="13558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914400">
              <a:buClr>
                <a:srgbClr val="000000"/>
              </a:buClr>
              <a:defRPr/>
            </a:pPr>
            <a:r>
              <a:rPr lang="en-US" u="sng" dirty="0">
                <a:sym typeface="Roboto"/>
              </a:rPr>
              <a:t>Predicted 1s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759C918A-45B4-6840-8F8C-3F3985406906}"/>
              </a:ext>
            </a:extLst>
          </p:cNvPr>
          <p:cNvSpPr/>
          <p:nvPr/>
        </p:nvSpPr>
        <p:spPr>
          <a:xfrm>
            <a:off x="2228156" y="3764440"/>
            <a:ext cx="110799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>
              <a:buClr>
                <a:srgbClr val="000000"/>
              </a:buClr>
              <a:defRPr/>
            </a:pPr>
            <a:r>
              <a:rPr lang="en-US" u="sng" dirty="0">
                <a:sym typeface="Roboto"/>
              </a:rPr>
              <a:t>Actual 1s </a:t>
            </a:r>
          </a:p>
          <a:p>
            <a:pPr lvl="0" defTabSz="914400">
              <a:buClr>
                <a:srgbClr val="000000"/>
              </a:buClr>
              <a:defRPr/>
            </a:pPr>
            <a:endParaRPr lang="en-US" b="1" dirty="0">
              <a:solidFill>
                <a:schemeClr val="accent2"/>
              </a:solidFill>
              <a:sym typeface="Roboto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1FD47181-545A-3B49-84AA-8A8452BBD3C9}"/>
              </a:ext>
            </a:extLst>
          </p:cNvPr>
          <p:cNvSpPr/>
          <p:nvPr/>
        </p:nvSpPr>
        <p:spPr>
          <a:xfrm>
            <a:off x="2321993" y="2897828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914400">
              <a:buClr>
                <a:srgbClr val="000000"/>
              </a:buClr>
              <a:defRPr/>
            </a:pPr>
            <a:r>
              <a:rPr lang="en-US" u="sng" dirty="0">
                <a:sym typeface="Roboto"/>
              </a:rPr>
              <a:t>Actual 0s 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7620000" cy="5715000"/>
            <a:chOff x="0" y="0"/>
            <a:chExt cx="7620000" cy="57150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7620000" cy="5715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65EE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21600000">
            <a:off x="251789" y="459278"/>
            <a:ext cx="6981822" cy="4953000"/>
            <a:chOff x="319089" y="381000"/>
            <a:chExt cx="6981822" cy="4953000"/>
          </a:xfrm>
        </p:grpSpPr>
        <p:sp>
          <p:nvSpPr>
            <p:cNvPr id="4" name="Freeform 4"/>
            <p:cNvSpPr/>
            <p:nvPr/>
          </p:nvSpPr>
          <p:spPr>
            <a:xfrm>
              <a:off x="319089" y="381000"/>
              <a:ext cx="6981822" cy="4953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FEEF0">
                <a:alpha val="100000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 rot="21600000">
            <a:off x="-348964" y="713856"/>
            <a:ext cx="4579200" cy="933450"/>
          </a:xfrm>
          <a:prstGeom prst="rect">
            <a:avLst/>
          </a:prstGeom>
        </p:spPr>
        <p:txBody>
          <a:bodyPr lIns="0" tIns="54000" rIns="0" bIns="0" rtlCol="0" anchor="t"/>
          <a:lstStyle/>
          <a:p>
            <a:pPr algn="ctr">
              <a:lnSpc>
                <a:spcPts val="3675"/>
              </a:lnSpc>
            </a:pPr>
            <a:r>
              <a:rPr lang="en-US" sz="3675" b="0" i="0" spc="0" dirty="0">
                <a:solidFill>
                  <a:srgbClr val="000000">
                    <a:alpha val="100000"/>
                  </a:srgbClr>
                </a:solidFill>
                <a:latin typeface="Hepta Slab"/>
              </a:rPr>
              <a:t>Result:</a:t>
            </a:r>
          </a:p>
          <a:p>
            <a:pPr algn="ctr">
              <a:lnSpc>
                <a:spcPts val="3675"/>
              </a:lnSpc>
            </a:pPr>
            <a:endParaRPr lang="en-US" sz="3675" b="0" i="0" spc="0" dirty="0">
              <a:solidFill>
                <a:srgbClr val="000000">
                  <a:alpha val="100000"/>
                </a:srgbClr>
              </a:solidFill>
              <a:latin typeface="Hepta Slab"/>
            </a:endParaRPr>
          </a:p>
        </p:txBody>
      </p:sp>
      <p:sp>
        <p:nvSpPr>
          <p:cNvPr id="7" name="TextBox 7"/>
          <p:cNvSpPr txBox="1"/>
          <p:nvPr/>
        </p:nvSpPr>
        <p:spPr>
          <a:xfrm rot="21600000">
            <a:off x="135676" y="1458637"/>
            <a:ext cx="4798275" cy="342900"/>
          </a:xfrm>
          <a:prstGeom prst="rect">
            <a:avLst/>
          </a:prstGeom>
        </p:spPr>
        <p:txBody>
          <a:bodyPr lIns="0" tIns="39600" rIns="0" bIns="0" rtlCol="0" anchor="t"/>
          <a:lstStyle/>
          <a:p>
            <a:pPr algn="ctr">
              <a:lnSpc>
                <a:spcPts val="2700"/>
              </a:lnSpc>
            </a:pPr>
            <a:r>
              <a:rPr lang="en-US" sz="2700" b="0" i="0" spc="0" dirty="0">
                <a:solidFill>
                  <a:srgbClr val="222222">
                    <a:alpha val="100000"/>
                  </a:srgbClr>
                </a:solidFill>
                <a:latin typeface="Hepta Slab"/>
              </a:rPr>
              <a:t>Logistic regression</a:t>
            </a:r>
          </a:p>
        </p:txBody>
      </p:sp>
      <p:pic>
        <p:nvPicPr>
          <p:cNvPr id="8" name="Picture 8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 rot="21600000">
            <a:off x="376528" y="2479701"/>
            <a:ext cx="1981087" cy="1819275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 rot="21600000">
            <a:off x="792866" y="4337774"/>
            <a:ext cx="697788" cy="304800"/>
          </a:xfrm>
          <a:prstGeom prst="rect">
            <a:avLst/>
          </a:prstGeom>
        </p:spPr>
        <p:txBody>
          <a:bodyPr lIns="0" tIns="36000" rIns="0" bIns="0" rtlCol="0" anchor="t"/>
          <a:lstStyle/>
          <a:p>
            <a:pPr algn="l">
              <a:lnSpc>
                <a:spcPts val="2417"/>
              </a:lnSpc>
            </a:pPr>
            <a:r>
              <a:rPr lang="en-US" sz="2417" b="1" i="0" spc="0" dirty="0">
                <a:solidFill>
                  <a:srgbClr val="3A0CA3">
                    <a:alpha val="100000"/>
                  </a:srgbClr>
                </a:solidFill>
                <a:latin typeface="Nunito"/>
              </a:rPr>
              <a:t>67%</a:t>
            </a:r>
          </a:p>
        </p:txBody>
      </p:sp>
      <p:sp>
        <p:nvSpPr>
          <p:cNvPr id="10" name="TextBox 10"/>
          <p:cNvSpPr txBox="1"/>
          <p:nvPr/>
        </p:nvSpPr>
        <p:spPr>
          <a:xfrm rot="21600000">
            <a:off x="1183145" y="4768117"/>
            <a:ext cx="1979211" cy="152400"/>
          </a:xfrm>
          <a:prstGeom prst="rect">
            <a:avLst/>
          </a:prstGeom>
        </p:spPr>
        <p:txBody>
          <a:bodyPr lIns="0" tIns="14400" rIns="0" bIns="0" rtlCol="0" anchor="t"/>
          <a:lstStyle/>
          <a:p>
            <a:pPr algn="l">
              <a:lnSpc>
                <a:spcPts val="1257"/>
              </a:lnSpc>
            </a:pPr>
            <a:endParaRPr/>
          </a:p>
        </p:txBody>
      </p:sp>
      <p:sp>
        <p:nvSpPr>
          <p:cNvPr id="11" name="TextBox 11"/>
          <p:cNvSpPr txBox="1"/>
          <p:nvPr/>
        </p:nvSpPr>
        <p:spPr>
          <a:xfrm rot="21600000">
            <a:off x="773034" y="4733051"/>
            <a:ext cx="1526493" cy="152400"/>
          </a:xfrm>
          <a:prstGeom prst="rect">
            <a:avLst/>
          </a:prstGeom>
        </p:spPr>
        <p:txBody>
          <a:bodyPr lIns="0" tIns="14400" rIns="0" bIns="0" rtlCol="0" anchor="t"/>
          <a:lstStyle/>
          <a:p>
            <a:pPr algn="l">
              <a:lnSpc>
                <a:spcPts val="1257"/>
              </a:lnSpc>
            </a:pPr>
            <a:r>
              <a:rPr lang="en-US" sz="967" b="0" i="0" spc="0" dirty="0">
                <a:solidFill>
                  <a:srgbClr val="3A0CA3">
                    <a:alpha val="100000"/>
                  </a:srgbClr>
                </a:solidFill>
                <a:latin typeface="Nunito"/>
              </a:rPr>
              <a:t>the </a:t>
            </a:r>
            <a:r>
              <a:rPr lang="en-US" sz="967" b="0" i="0" spc="0" dirty="0" err="1">
                <a:solidFill>
                  <a:srgbClr val="3A0CA3">
                    <a:alpha val="100000"/>
                  </a:srgbClr>
                </a:solidFill>
                <a:latin typeface="Nunito"/>
              </a:rPr>
              <a:t>accurcy</a:t>
            </a:r>
            <a:r>
              <a:rPr lang="en-US" sz="967" b="0" i="0" spc="0" dirty="0">
                <a:solidFill>
                  <a:srgbClr val="3A0CA3">
                    <a:alpha val="100000"/>
                  </a:srgbClr>
                </a:solidFill>
                <a:latin typeface="Nunito"/>
              </a:rPr>
              <a:t> on test set </a:t>
            </a:r>
          </a:p>
        </p:txBody>
      </p:sp>
      <p:sp>
        <p:nvSpPr>
          <p:cNvPr id="12" name="TextBox 12"/>
          <p:cNvSpPr txBox="1"/>
          <p:nvPr/>
        </p:nvSpPr>
        <p:spPr>
          <a:xfrm rot="21600000">
            <a:off x="4337405" y="4600575"/>
            <a:ext cx="3369249" cy="628650"/>
          </a:xfrm>
          <a:prstGeom prst="rect">
            <a:avLst/>
          </a:prstGeom>
        </p:spPr>
        <p:txBody>
          <a:bodyPr lIns="0" tIns="25200" rIns="0" bIns="0" rtlCol="0" anchor="t"/>
          <a:lstStyle/>
          <a:p>
            <a:pPr algn="l">
              <a:lnSpc>
                <a:spcPts val="1650"/>
              </a:lnSpc>
            </a:pPr>
            <a:r>
              <a:rPr lang="en-US" sz="1650" b="0" i="0" spc="0">
                <a:solidFill>
                  <a:srgbClr val="3A0CA3">
                    <a:alpha val="100000"/>
                  </a:srgbClr>
                </a:solidFill>
                <a:latin typeface="Nunito"/>
              </a:rPr>
              <a:t>Recall= 0.614</a:t>
            </a:r>
          </a:p>
          <a:p>
            <a:pPr algn="l">
              <a:lnSpc>
                <a:spcPts val="1650"/>
              </a:lnSpc>
            </a:pPr>
            <a:r>
              <a:rPr lang="en-US" sz="1650" b="0" i="0" spc="0">
                <a:solidFill>
                  <a:srgbClr val="3A0CA3">
                    <a:alpha val="100000"/>
                  </a:srgbClr>
                </a:solidFill>
                <a:latin typeface="Nunito"/>
              </a:rPr>
              <a:t> precision= 0.972</a:t>
            </a:r>
          </a:p>
          <a:p>
            <a:pPr algn="l">
              <a:lnSpc>
                <a:spcPts val="1650"/>
              </a:lnSpc>
            </a:pPr>
            <a:r>
              <a:rPr lang="en-US" sz="1650" b="0" i="0" spc="0">
                <a:solidFill>
                  <a:srgbClr val="3A0CA3">
                    <a:alpha val="100000"/>
                  </a:srgbClr>
                </a:solidFill>
                <a:latin typeface="Nunito"/>
              </a:rPr>
              <a:t>specifity= 0.931</a:t>
            </a:r>
          </a:p>
        </p:txBody>
      </p:sp>
      <p:grpSp>
        <p:nvGrpSpPr>
          <p:cNvPr id="14" name="Group 14"/>
          <p:cNvGrpSpPr/>
          <p:nvPr/>
        </p:nvGrpSpPr>
        <p:grpSpPr>
          <a:xfrm rot="21600000">
            <a:off x="4999195" y="2696386"/>
            <a:ext cx="1582539" cy="729950"/>
            <a:chOff x="4999195" y="2696386"/>
            <a:chExt cx="1582539" cy="729950"/>
          </a:xfrm>
        </p:grpSpPr>
        <p:sp>
          <p:nvSpPr>
            <p:cNvPr id="13" name="Freeform 13"/>
            <p:cNvSpPr/>
            <p:nvPr/>
          </p:nvSpPr>
          <p:spPr>
            <a:xfrm>
              <a:off x="4999195" y="2696386"/>
              <a:ext cx="1582539" cy="72995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A0CA3">
                <a:alpha val="100000"/>
              </a:srgbClr>
            </a:solidFill>
          </p:spPr>
        </p:sp>
      </p:grpSp>
      <p:grpSp>
        <p:nvGrpSpPr>
          <p:cNvPr id="16" name="Group 16"/>
          <p:cNvGrpSpPr/>
          <p:nvPr/>
        </p:nvGrpSpPr>
        <p:grpSpPr>
          <a:xfrm rot="21600000">
            <a:off x="5246436" y="2441296"/>
            <a:ext cx="1102283" cy="753496"/>
            <a:chOff x="5246436" y="2441296"/>
            <a:chExt cx="1102283" cy="753496"/>
          </a:xfrm>
        </p:grpSpPr>
        <p:sp>
          <p:nvSpPr>
            <p:cNvPr id="15" name="Freeform 15"/>
            <p:cNvSpPr/>
            <p:nvPr/>
          </p:nvSpPr>
          <p:spPr>
            <a:xfrm>
              <a:off x="5246436" y="2441296"/>
              <a:ext cx="1102283" cy="753496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A0CA3">
                <a:alpha val="100000"/>
              </a:srgbClr>
            </a:solidFill>
          </p:spPr>
        </p:sp>
      </p:grpSp>
      <p:grpSp>
        <p:nvGrpSpPr>
          <p:cNvPr id="18" name="Group 18"/>
          <p:cNvGrpSpPr/>
          <p:nvPr/>
        </p:nvGrpSpPr>
        <p:grpSpPr>
          <a:xfrm rot="21600000">
            <a:off x="4999195" y="2441296"/>
            <a:ext cx="494482" cy="494482"/>
            <a:chOff x="4999195" y="2441296"/>
            <a:chExt cx="494482" cy="494482"/>
          </a:xfrm>
        </p:grpSpPr>
        <p:sp>
          <p:nvSpPr>
            <p:cNvPr id="17" name="Freeform 17"/>
            <p:cNvSpPr/>
            <p:nvPr/>
          </p:nvSpPr>
          <p:spPr>
            <a:xfrm>
              <a:off x="4999195" y="2441296"/>
              <a:ext cx="494482" cy="494482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3A0CA3">
                <a:alpha val="100000"/>
              </a:srgbClr>
            </a:solidFill>
          </p:spPr>
        </p:sp>
      </p:grpSp>
      <p:grpSp>
        <p:nvGrpSpPr>
          <p:cNvPr id="20" name="Group 20"/>
          <p:cNvGrpSpPr/>
          <p:nvPr/>
        </p:nvGrpSpPr>
        <p:grpSpPr>
          <a:xfrm rot="21600000">
            <a:off x="6086761" y="2441296"/>
            <a:ext cx="494482" cy="494482"/>
            <a:chOff x="6086761" y="2441296"/>
            <a:chExt cx="494482" cy="494482"/>
          </a:xfrm>
        </p:grpSpPr>
        <p:sp>
          <p:nvSpPr>
            <p:cNvPr id="19" name="Freeform 19"/>
            <p:cNvSpPr/>
            <p:nvPr/>
          </p:nvSpPr>
          <p:spPr>
            <a:xfrm>
              <a:off x="6086761" y="2441296"/>
              <a:ext cx="494482" cy="494482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3A0CA3">
                <a:alpha val="100000"/>
              </a:srgbClr>
            </a:solidFill>
          </p:spPr>
        </p:sp>
      </p:grpSp>
      <p:grpSp>
        <p:nvGrpSpPr>
          <p:cNvPr id="22" name="Group 22"/>
          <p:cNvGrpSpPr/>
          <p:nvPr/>
        </p:nvGrpSpPr>
        <p:grpSpPr>
          <a:xfrm rot="10800000">
            <a:off x="3416956" y="3427051"/>
            <a:ext cx="1582539" cy="729950"/>
            <a:chOff x="3416956" y="3427051"/>
            <a:chExt cx="1582539" cy="729950"/>
          </a:xfrm>
        </p:grpSpPr>
        <p:sp>
          <p:nvSpPr>
            <p:cNvPr id="21" name="Freeform 21"/>
            <p:cNvSpPr/>
            <p:nvPr/>
          </p:nvSpPr>
          <p:spPr>
            <a:xfrm>
              <a:off x="3416956" y="3427051"/>
              <a:ext cx="1582539" cy="72995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A0CA3">
                <a:alpha val="100000"/>
              </a:srgbClr>
            </a:solidFill>
          </p:spPr>
        </p:sp>
      </p:grpSp>
      <p:grpSp>
        <p:nvGrpSpPr>
          <p:cNvPr id="24" name="Group 24"/>
          <p:cNvGrpSpPr/>
          <p:nvPr/>
        </p:nvGrpSpPr>
        <p:grpSpPr>
          <a:xfrm rot="10800000">
            <a:off x="3649971" y="3658595"/>
            <a:ext cx="1102283" cy="753496"/>
            <a:chOff x="3649971" y="3658595"/>
            <a:chExt cx="1102283" cy="753496"/>
          </a:xfrm>
        </p:grpSpPr>
        <p:sp>
          <p:nvSpPr>
            <p:cNvPr id="23" name="Freeform 23"/>
            <p:cNvSpPr/>
            <p:nvPr/>
          </p:nvSpPr>
          <p:spPr>
            <a:xfrm>
              <a:off x="3649971" y="3658595"/>
              <a:ext cx="1102283" cy="753496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A0CA3">
                <a:alpha val="100000"/>
              </a:srgbClr>
            </a:solidFill>
          </p:spPr>
        </p:sp>
      </p:grpSp>
      <p:grpSp>
        <p:nvGrpSpPr>
          <p:cNvPr id="26" name="Group 26"/>
          <p:cNvGrpSpPr/>
          <p:nvPr/>
        </p:nvGrpSpPr>
        <p:grpSpPr>
          <a:xfrm rot="10800000">
            <a:off x="4505013" y="3917609"/>
            <a:ext cx="494482" cy="494482"/>
            <a:chOff x="4505013" y="3917609"/>
            <a:chExt cx="494482" cy="494482"/>
          </a:xfrm>
        </p:grpSpPr>
        <p:sp>
          <p:nvSpPr>
            <p:cNvPr id="25" name="Freeform 25"/>
            <p:cNvSpPr/>
            <p:nvPr/>
          </p:nvSpPr>
          <p:spPr>
            <a:xfrm>
              <a:off x="4505013" y="3917609"/>
              <a:ext cx="494482" cy="494482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3A0CA3">
                <a:alpha val="100000"/>
              </a:srgbClr>
            </a:solidFill>
          </p:spPr>
        </p:sp>
      </p:grpSp>
      <p:grpSp>
        <p:nvGrpSpPr>
          <p:cNvPr id="28" name="Group 28"/>
          <p:cNvGrpSpPr/>
          <p:nvPr/>
        </p:nvGrpSpPr>
        <p:grpSpPr>
          <a:xfrm rot="10800000">
            <a:off x="3417447" y="3917609"/>
            <a:ext cx="494482" cy="494482"/>
            <a:chOff x="3417447" y="3917609"/>
            <a:chExt cx="494482" cy="494482"/>
          </a:xfrm>
        </p:grpSpPr>
        <p:sp>
          <p:nvSpPr>
            <p:cNvPr id="27" name="Freeform 27"/>
            <p:cNvSpPr/>
            <p:nvPr/>
          </p:nvSpPr>
          <p:spPr>
            <a:xfrm>
              <a:off x="3417447" y="3917609"/>
              <a:ext cx="494482" cy="494482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3A0CA3">
                <a:alpha val="100000"/>
              </a:srgbClr>
            </a:solidFill>
          </p:spPr>
        </p:sp>
      </p:grpSp>
      <p:grpSp>
        <p:nvGrpSpPr>
          <p:cNvPr id="30" name="Group 30"/>
          <p:cNvGrpSpPr/>
          <p:nvPr/>
        </p:nvGrpSpPr>
        <p:grpSpPr>
          <a:xfrm rot="21600000">
            <a:off x="3416956" y="2698827"/>
            <a:ext cx="1582539" cy="729950"/>
            <a:chOff x="3416956" y="2698827"/>
            <a:chExt cx="1582539" cy="729950"/>
          </a:xfrm>
        </p:grpSpPr>
        <p:sp>
          <p:nvSpPr>
            <p:cNvPr id="29" name="Freeform 29"/>
            <p:cNvSpPr/>
            <p:nvPr/>
          </p:nvSpPr>
          <p:spPr>
            <a:xfrm>
              <a:off x="3416956" y="2698827"/>
              <a:ext cx="1582539" cy="72995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6E3FF">
                <a:alpha val="100000"/>
              </a:srgbClr>
            </a:solidFill>
          </p:spPr>
        </p:sp>
      </p:grpSp>
      <p:grpSp>
        <p:nvGrpSpPr>
          <p:cNvPr id="32" name="Group 32"/>
          <p:cNvGrpSpPr/>
          <p:nvPr/>
        </p:nvGrpSpPr>
        <p:grpSpPr>
          <a:xfrm rot="21600000">
            <a:off x="3664197" y="2443737"/>
            <a:ext cx="1102283" cy="753496"/>
            <a:chOff x="3664197" y="2443737"/>
            <a:chExt cx="1102283" cy="753496"/>
          </a:xfrm>
        </p:grpSpPr>
        <p:sp>
          <p:nvSpPr>
            <p:cNvPr id="31" name="Freeform 31"/>
            <p:cNvSpPr/>
            <p:nvPr/>
          </p:nvSpPr>
          <p:spPr>
            <a:xfrm>
              <a:off x="3664197" y="2443737"/>
              <a:ext cx="1102283" cy="753496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6E3FF">
                <a:alpha val="100000"/>
              </a:srgbClr>
            </a:solidFill>
          </p:spPr>
        </p:sp>
      </p:grpSp>
      <p:grpSp>
        <p:nvGrpSpPr>
          <p:cNvPr id="34" name="Group 34"/>
          <p:cNvGrpSpPr/>
          <p:nvPr/>
        </p:nvGrpSpPr>
        <p:grpSpPr>
          <a:xfrm rot="21600000">
            <a:off x="3416956" y="2443737"/>
            <a:ext cx="494482" cy="494482"/>
            <a:chOff x="3416956" y="2443737"/>
            <a:chExt cx="494482" cy="494482"/>
          </a:xfrm>
        </p:grpSpPr>
        <p:sp>
          <p:nvSpPr>
            <p:cNvPr id="33" name="Freeform 33"/>
            <p:cNvSpPr/>
            <p:nvPr/>
          </p:nvSpPr>
          <p:spPr>
            <a:xfrm>
              <a:off x="3416956" y="2443737"/>
              <a:ext cx="494482" cy="494482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D6E3FF">
                <a:alpha val="100000"/>
              </a:srgbClr>
            </a:solidFill>
          </p:spPr>
        </p:sp>
      </p:grpSp>
      <p:grpSp>
        <p:nvGrpSpPr>
          <p:cNvPr id="36" name="Group 36"/>
          <p:cNvGrpSpPr/>
          <p:nvPr/>
        </p:nvGrpSpPr>
        <p:grpSpPr>
          <a:xfrm rot="21600000">
            <a:off x="4504522" y="2443737"/>
            <a:ext cx="494482" cy="494482"/>
            <a:chOff x="4504522" y="2443737"/>
            <a:chExt cx="494482" cy="494482"/>
          </a:xfrm>
        </p:grpSpPr>
        <p:sp>
          <p:nvSpPr>
            <p:cNvPr id="35" name="Freeform 35"/>
            <p:cNvSpPr/>
            <p:nvPr/>
          </p:nvSpPr>
          <p:spPr>
            <a:xfrm>
              <a:off x="4504522" y="2443737"/>
              <a:ext cx="494482" cy="494482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D6E3FF">
                <a:alpha val="100000"/>
              </a:srgbClr>
            </a:solidFill>
          </p:spPr>
        </p:sp>
      </p:grpSp>
      <p:grpSp>
        <p:nvGrpSpPr>
          <p:cNvPr id="38" name="Group 38"/>
          <p:cNvGrpSpPr/>
          <p:nvPr/>
        </p:nvGrpSpPr>
        <p:grpSpPr>
          <a:xfrm rot="10800000">
            <a:off x="4999195" y="3424611"/>
            <a:ext cx="1582539" cy="729950"/>
            <a:chOff x="4999195" y="3424611"/>
            <a:chExt cx="1582539" cy="729950"/>
          </a:xfrm>
        </p:grpSpPr>
        <p:sp>
          <p:nvSpPr>
            <p:cNvPr id="37" name="Freeform 37"/>
            <p:cNvSpPr/>
            <p:nvPr/>
          </p:nvSpPr>
          <p:spPr>
            <a:xfrm>
              <a:off x="4999195" y="3424611"/>
              <a:ext cx="1582539" cy="72995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6E3FF">
                <a:alpha val="100000"/>
              </a:srgbClr>
            </a:solidFill>
          </p:spPr>
        </p:sp>
      </p:grpSp>
      <p:grpSp>
        <p:nvGrpSpPr>
          <p:cNvPr id="40" name="Group 40"/>
          <p:cNvGrpSpPr/>
          <p:nvPr/>
        </p:nvGrpSpPr>
        <p:grpSpPr>
          <a:xfrm rot="10800000">
            <a:off x="5232210" y="3656154"/>
            <a:ext cx="1102283" cy="753496"/>
            <a:chOff x="5232210" y="3656154"/>
            <a:chExt cx="1102283" cy="753496"/>
          </a:xfrm>
        </p:grpSpPr>
        <p:sp>
          <p:nvSpPr>
            <p:cNvPr id="39" name="Freeform 39"/>
            <p:cNvSpPr/>
            <p:nvPr/>
          </p:nvSpPr>
          <p:spPr>
            <a:xfrm>
              <a:off x="5232210" y="3656154"/>
              <a:ext cx="1102283" cy="753496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6E3FF">
                <a:alpha val="100000"/>
              </a:srgbClr>
            </a:solidFill>
          </p:spPr>
        </p:sp>
      </p:grpSp>
      <p:grpSp>
        <p:nvGrpSpPr>
          <p:cNvPr id="42" name="Group 42"/>
          <p:cNvGrpSpPr/>
          <p:nvPr/>
        </p:nvGrpSpPr>
        <p:grpSpPr>
          <a:xfrm rot="10800000">
            <a:off x="6087252" y="3915168"/>
            <a:ext cx="494482" cy="494482"/>
            <a:chOff x="6087252" y="3915168"/>
            <a:chExt cx="494482" cy="494482"/>
          </a:xfrm>
        </p:grpSpPr>
        <p:sp>
          <p:nvSpPr>
            <p:cNvPr id="41" name="Freeform 41"/>
            <p:cNvSpPr/>
            <p:nvPr/>
          </p:nvSpPr>
          <p:spPr>
            <a:xfrm>
              <a:off x="6087252" y="3915168"/>
              <a:ext cx="494482" cy="494482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D6E3FF">
                <a:alpha val="100000"/>
              </a:srgbClr>
            </a:solidFill>
          </p:spPr>
        </p:sp>
      </p:grpSp>
      <p:grpSp>
        <p:nvGrpSpPr>
          <p:cNvPr id="44" name="Group 44"/>
          <p:cNvGrpSpPr/>
          <p:nvPr/>
        </p:nvGrpSpPr>
        <p:grpSpPr>
          <a:xfrm rot="10800000">
            <a:off x="4999685" y="3915168"/>
            <a:ext cx="494482" cy="494482"/>
            <a:chOff x="4999685" y="3915168"/>
            <a:chExt cx="494482" cy="494482"/>
          </a:xfrm>
        </p:grpSpPr>
        <p:sp>
          <p:nvSpPr>
            <p:cNvPr id="43" name="Freeform 43"/>
            <p:cNvSpPr/>
            <p:nvPr/>
          </p:nvSpPr>
          <p:spPr>
            <a:xfrm>
              <a:off x="4999685" y="3915168"/>
              <a:ext cx="494482" cy="494482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D6E3FF">
                <a:alpha val="100000"/>
              </a:srgbClr>
            </a:solidFill>
          </p:spPr>
        </p:sp>
      </p:grpSp>
      <p:sp>
        <p:nvSpPr>
          <p:cNvPr id="45" name="TextBox 45"/>
          <p:cNvSpPr txBox="1"/>
          <p:nvPr/>
        </p:nvSpPr>
        <p:spPr>
          <a:xfrm rot="21600000">
            <a:off x="5449075" y="2793424"/>
            <a:ext cx="1142929" cy="352425"/>
          </a:xfrm>
          <a:prstGeom prst="rect">
            <a:avLst/>
          </a:prstGeom>
        </p:spPr>
        <p:txBody>
          <a:bodyPr lIns="0" tIns="32400" rIns="0" bIns="0" rtlCol="0" anchor="t"/>
          <a:lstStyle/>
          <a:p>
            <a:pPr algn="l">
              <a:lnSpc>
                <a:spcPts val="2872"/>
              </a:lnSpc>
            </a:pPr>
            <a:r>
              <a:rPr lang="en-US" sz="2209" b="0" i="0" spc="0">
                <a:solidFill>
                  <a:srgbClr val="FFFFFF">
                    <a:alpha val="100000"/>
                  </a:srgbClr>
                </a:solidFill>
                <a:latin typeface="Nunito"/>
              </a:rPr>
              <a:t>73</a:t>
            </a:r>
          </a:p>
        </p:txBody>
      </p:sp>
      <p:sp>
        <p:nvSpPr>
          <p:cNvPr id="46" name="TextBox 46"/>
          <p:cNvSpPr txBox="1"/>
          <p:nvPr/>
        </p:nvSpPr>
        <p:spPr>
          <a:xfrm rot="21600000">
            <a:off x="3806831" y="3688452"/>
            <a:ext cx="1152762" cy="352425"/>
          </a:xfrm>
          <a:prstGeom prst="rect">
            <a:avLst/>
          </a:prstGeom>
        </p:spPr>
        <p:txBody>
          <a:bodyPr lIns="0" tIns="32400" rIns="0" bIns="0" rtlCol="0" anchor="t"/>
          <a:lstStyle/>
          <a:p>
            <a:pPr algn="l">
              <a:lnSpc>
                <a:spcPts val="2872"/>
              </a:lnSpc>
            </a:pPr>
            <a:r>
              <a:rPr lang="en-US" sz="2209" b="0" i="0" spc="0">
                <a:solidFill>
                  <a:srgbClr val="FFFFFF">
                    <a:alpha val="100000"/>
                  </a:srgbClr>
                </a:solidFill>
                <a:latin typeface="Nunito"/>
              </a:rPr>
              <a:t>1596</a:t>
            </a:r>
          </a:p>
        </p:txBody>
      </p:sp>
      <p:sp>
        <p:nvSpPr>
          <p:cNvPr id="47" name="TextBox 47"/>
          <p:cNvSpPr txBox="1"/>
          <p:nvPr/>
        </p:nvSpPr>
        <p:spPr>
          <a:xfrm rot="21600000">
            <a:off x="3742701" y="2792301"/>
            <a:ext cx="1280593" cy="323850"/>
          </a:xfrm>
          <a:prstGeom prst="rect">
            <a:avLst/>
          </a:prstGeom>
        </p:spPr>
        <p:txBody>
          <a:bodyPr lIns="0" tIns="32400" rIns="0" bIns="0" rtlCol="0" anchor="t"/>
          <a:lstStyle/>
          <a:p>
            <a:pPr algn="l">
              <a:lnSpc>
                <a:spcPts val="2651"/>
              </a:lnSpc>
            </a:pPr>
            <a:r>
              <a:rPr lang="en-US" sz="2209" b="1" i="0" spc="0">
                <a:solidFill>
                  <a:srgbClr val="3A0CA3">
                    <a:alpha val="100000"/>
                  </a:srgbClr>
                </a:solidFill>
                <a:latin typeface="Nunito"/>
              </a:rPr>
              <a:t>2543</a:t>
            </a:r>
          </a:p>
        </p:txBody>
      </p:sp>
      <p:sp>
        <p:nvSpPr>
          <p:cNvPr id="48" name="TextBox 48"/>
          <p:cNvSpPr txBox="1"/>
          <p:nvPr/>
        </p:nvSpPr>
        <p:spPr>
          <a:xfrm rot="21600000">
            <a:off x="5446616" y="3800095"/>
            <a:ext cx="1216677" cy="323850"/>
          </a:xfrm>
          <a:prstGeom prst="rect">
            <a:avLst/>
          </a:prstGeom>
        </p:spPr>
        <p:txBody>
          <a:bodyPr lIns="0" tIns="32400" rIns="0" bIns="0" rtlCol="0" anchor="t"/>
          <a:lstStyle/>
          <a:p>
            <a:pPr algn="l">
              <a:lnSpc>
                <a:spcPts val="2651"/>
              </a:lnSpc>
            </a:pPr>
            <a:r>
              <a:rPr lang="en-US" sz="2209" b="0" i="0" spc="0">
                <a:solidFill>
                  <a:srgbClr val="3A0CA3">
                    <a:alpha val="100000"/>
                  </a:srgbClr>
                </a:solidFill>
                <a:latin typeface="Nunito"/>
              </a:rPr>
              <a:t>999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BD686BDC-CBD3-6B47-8626-2D83A9A37022}"/>
              </a:ext>
            </a:extLst>
          </p:cNvPr>
          <p:cNvSpPr/>
          <p:nvPr/>
        </p:nvSpPr>
        <p:spPr>
          <a:xfrm>
            <a:off x="3482022" y="2011685"/>
            <a:ext cx="1408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914400">
              <a:buClr>
                <a:srgbClr val="000000"/>
              </a:buClr>
              <a:defRPr/>
            </a:pPr>
            <a:r>
              <a:rPr lang="en-US" u="sng" dirty="0">
                <a:sym typeface="Roboto"/>
              </a:rPr>
              <a:t>Predicted 0s 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CA9F65C6-2739-AA4F-9933-1B704FC70D49}"/>
              </a:ext>
            </a:extLst>
          </p:cNvPr>
          <p:cNvSpPr/>
          <p:nvPr/>
        </p:nvSpPr>
        <p:spPr>
          <a:xfrm>
            <a:off x="5105409" y="2026812"/>
            <a:ext cx="13558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914400">
              <a:buClr>
                <a:srgbClr val="000000"/>
              </a:buClr>
              <a:defRPr/>
            </a:pPr>
            <a:r>
              <a:rPr lang="en-US" u="sng" dirty="0">
                <a:sym typeface="Roboto"/>
              </a:rPr>
              <a:t>Predicted 1s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099B14B7-2F11-7442-91C2-D9020296656B}"/>
              </a:ext>
            </a:extLst>
          </p:cNvPr>
          <p:cNvSpPr/>
          <p:nvPr/>
        </p:nvSpPr>
        <p:spPr>
          <a:xfrm>
            <a:off x="2344693" y="3732457"/>
            <a:ext cx="110799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>
              <a:buClr>
                <a:srgbClr val="000000"/>
              </a:buClr>
              <a:defRPr/>
            </a:pPr>
            <a:r>
              <a:rPr lang="en-US" u="sng" dirty="0">
                <a:sym typeface="Roboto"/>
              </a:rPr>
              <a:t>Actual 1s </a:t>
            </a:r>
          </a:p>
          <a:p>
            <a:pPr lvl="0" defTabSz="914400">
              <a:buClr>
                <a:srgbClr val="000000"/>
              </a:buClr>
              <a:defRPr/>
            </a:pPr>
            <a:endParaRPr lang="en-US" b="1" dirty="0">
              <a:solidFill>
                <a:schemeClr val="accent2"/>
              </a:solidFill>
              <a:sym typeface="Roboto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F2D114DD-800C-7641-BD1F-16E20529F724}"/>
              </a:ext>
            </a:extLst>
          </p:cNvPr>
          <p:cNvSpPr/>
          <p:nvPr/>
        </p:nvSpPr>
        <p:spPr>
          <a:xfrm>
            <a:off x="2328649" y="2844496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914400">
              <a:buClr>
                <a:srgbClr val="000000"/>
              </a:buClr>
              <a:defRPr/>
            </a:pPr>
            <a:r>
              <a:rPr lang="en-US" u="sng" dirty="0">
                <a:sym typeface="Roboto"/>
              </a:rPr>
              <a:t>Actual 0s 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7620000" cy="5715000"/>
            <a:chOff x="0" y="0"/>
            <a:chExt cx="7620000" cy="57150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7620000" cy="5715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65EE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21600000">
            <a:off x="258602" y="446319"/>
            <a:ext cx="6981822" cy="4953000"/>
            <a:chOff x="319089" y="381000"/>
            <a:chExt cx="6981822" cy="4953000"/>
          </a:xfrm>
        </p:grpSpPr>
        <p:sp>
          <p:nvSpPr>
            <p:cNvPr id="4" name="Freeform 4"/>
            <p:cNvSpPr/>
            <p:nvPr/>
          </p:nvSpPr>
          <p:spPr>
            <a:xfrm>
              <a:off x="319089" y="381000"/>
              <a:ext cx="6981822" cy="4953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FEEF0">
                <a:alpha val="100000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 rot="21600000">
            <a:off x="-152400" y="842324"/>
            <a:ext cx="4579200" cy="933450"/>
          </a:xfrm>
          <a:prstGeom prst="rect">
            <a:avLst/>
          </a:prstGeom>
        </p:spPr>
        <p:txBody>
          <a:bodyPr lIns="0" tIns="54000" rIns="0" bIns="0" rtlCol="0" anchor="t"/>
          <a:lstStyle/>
          <a:p>
            <a:pPr algn="ctr">
              <a:lnSpc>
                <a:spcPts val="3675"/>
              </a:lnSpc>
            </a:pPr>
            <a:r>
              <a:rPr lang="en-US" sz="3675" b="0" i="0" spc="0">
                <a:solidFill>
                  <a:srgbClr val="000000">
                    <a:alpha val="100000"/>
                  </a:srgbClr>
                </a:solidFill>
                <a:latin typeface="Hepta Slab"/>
              </a:rPr>
              <a:t>Result:</a:t>
            </a:r>
          </a:p>
          <a:p>
            <a:pPr algn="ctr">
              <a:lnSpc>
                <a:spcPts val="3675"/>
              </a:lnSpc>
            </a:pPr>
            <a:endParaRPr lang="en-US" sz="3675" b="0" i="0" spc="0">
              <a:solidFill>
                <a:srgbClr val="000000">
                  <a:alpha val="100000"/>
                </a:srgbClr>
              </a:solidFill>
              <a:latin typeface="Hepta Slab"/>
            </a:endParaRPr>
          </a:p>
        </p:txBody>
      </p:sp>
      <p:sp>
        <p:nvSpPr>
          <p:cNvPr id="7" name="TextBox 7"/>
          <p:cNvSpPr txBox="1"/>
          <p:nvPr/>
        </p:nvSpPr>
        <p:spPr>
          <a:xfrm rot="21600000">
            <a:off x="436071" y="1534260"/>
            <a:ext cx="4798275" cy="609600"/>
          </a:xfrm>
          <a:prstGeom prst="rect">
            <a:avLst/>
          </a:prstGeom>
        </p:spPr>
        <p:txBody>
          <a:bodyPr lIns="0" tIns="36000" rIns="0" bIns="0" rtlCol="0" anchor="t"/>
          <a:lstStyle/>
          <a:p>
            <a:pPr algn="ctr">
              <a:lnSpc>
                <a:spcPts val="2400"/>
              </a:lnSpc>
            </a:pPr>
            <a:r>
              <a:rPr lang="en-US" sz="2400" b="0" i="0" spc="0" dirty="0">
                <a:solidFill>
                  <a:srgbClr val="222222">
                    <a:alpha val="100000"/>
                  </a:srgbClr>
                </a:solidFill>
                <a:latin typeface="Hepta Slab"/>
              </a:rPr>
              <a:t>“Support Vector Machine” (SVM)</a:t>
            </a:r>
          </a:p>
        </p:txBody>
      </p:sp>
      <p:pic>
        <p:nvPicPr>
          <p:cNvPr id="8" name="Picture 8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 rot="21600000">
            <a:off x="436070" y="2559986"/>
            <a:ext cx="1990612" cy="1781175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 rot="21600000">
            <a:off x="780042" y="4411448"/>
            <a:ext cx="759173" cy="609600"/>
          </a:xfrm>
          <a:prstGeom prst="rect">
            <a:avLst/>
          </a:prstGeom>
        </p:spPr>
        <p:txBody>
          <a:bodyPr lIns="0" tIns="36000" rIns="0" bIns="0" rtlCol="0" anchor="t"/>
          <a:lstStyle/>
          <a:p>
            <a:pPr algn="l">
              <a:lnSpc>
                <a:spcPts val="2417"/>
              </a:lnSpc>
            </a:pPr>
            <a:r>
              <a:rPr lang="en-US" sz="2417" b="1" i="0" spc="0" dirty="0">
                <a:solidFill>
                  <a:srgbClr val="3A0CA3">
                    <a:alpha val="100000"/>
                  </a:srgbClr>
                </a:solidFill>
                <a:latin typeface="Nunito"/>
              </a:rPr>
              <a:t>50%</a:t>
            </a:r>
          </a:p>
          <a:p>
            <a:pPr algn="l">
              <a:lnSpc>
                <a:spcPts val="2417"/>
              </a:lnSpc>
            </a:pPr>
            <a:endParaRPr lang="en-US" sz="2417" b="1" i="0" spc="0" dirty="0">
              <a:solidFill>
                <a:srgbClr val="3A0CA3">
                  <a:alpha val="100000"/>
                </a:srgbClr>
              </a:solidFill>
              <a:latin typeface="Nunito"/>
            </a:endParaRPr>
          </a:p>
        </p:txBody>
      </p:sp>
      <p:sp>
        <p:nvSpPr>
          <p:cNvPr id="10" name="TextBox 10"/>
          <p:cNvSpPr txBox="1"/>
          <p:nvPr/>
        </p:nvSpPr>
        <p:spPr>
          <a:xfrm rot="21600000">
            <a:off x="709160" y="4751121"/>
            <a:ext cx="1526493" cy="152400"/>
          </a:xfrm>
          <a:prstGeom prst="rect">
            <a:avLst/>
          </a:prstGeom>
        </p:spPr>
        <p:txBody>
          <a:bodyPr lIns="0" tIns="14400" rIns="0" bIns="0" rtlCol="0" anchor="t"/>
          <a:lstStyle/>
          <a:p>
            <a:pPr algn="l">
              <a:lnSpc>
                <a:spcPts val="1257"/>
              </a:lnSpc>
            </a:pPr>
            <a:r>
              <a:rPr lang="en-US" sz="967" b="0" i="0" spc="0" dirty="0">
                <a:solidFill>
                  <a:srgbClr val="3A0CA3">
                    <a:alpha val="100000"/>
                  </a:srgbClr>
                </a:solidFill>
                <a:latin typeface="Nunito"/>
              </a:rPr>
              <a:t>the </a:t>
            </a:r>
            <a:r>
              <a:rPr lang="en-US" sz="967" b="0" i="0" spc="0" dirty="0" err="1">
                <a:solidFill>
                  <a:srgbClr val="3A0CA3">
                    <a:alpha val="100000"/>
                  </a:srgbClr>
                </a:solidFill>
                <a:latin typeface="Nunito"/>
              </a:rPr>
              <a:t>accurcy</a:t>
            </a:r>
            <a:r>
              <a:rPr lang="en-US" sz="967" b="0" i="0" spc="0" dirty="0">
                <a:solidFill>
                  <a:srgbClr val="3A0CA3">
                    <a:alpha val="100000"/>
                  </a:srgbClr>
                </a:solidFill>
                <a:latin typeface="Nunito"/>
              </a:rPr>
              <a:t> on test set </a:t>
            </a:r>
          </a:p>
        </p:txBody>
      </p:sp>
      <p:sp>
        <p:nvSpPr>
          <p:cNvPr id="11" name="TextBox 11"/>
          <p:cNvSpPr txBox="1"/>
          <p:nvPr/>
        </p:nvSpPr>
        <p:spPr>
          <a:xfrm rot="21600000">
            <a:off x="4175480" y="4705350"/>
            <a:ext cx="3369249" cy="628650"/>
          </a:xfrm>
          <a:prstGeom prst="rect">
            <a:avLst/>
          </a:prstGeom>
        </p:spPr>
        <p:txBody>
          <a:bodyPr lIns="0" tIns="25200" rIns="0" bIns="0" rtlCol="0" anchor="t"/>
          <a:lstStyle/>
          <a:p>
            <a:pPr algn="l">
              <a:lnSpc>
                <a:spcPts val="1650"/>
              </a:lnSpc>
            </a:pPr>
            <a:r>
              <a:rPr lang="en-US" sz="1650" b="0" i="0" spc="0">
                <a:solidFill>
                  <a:srgbClr val="3A0CA3">
                    <a:alpha val="100000"/>
                  </a:srgbClr>
                </a:solidFill>
                <a:latin typeface="Nunito"/>
              </a:rPr>
              <a:t>Recall= 0.504</a:t>
            </a:r>
          </a:p>
          <a:p>
            <a:pPr algn="l">
              <a:lnSpc>
                <a:spcPts val="1650"/>
              </a:lnSpc>
            </a:pPr>
            <a:r>
              <a:rPr lang="en-US" sz="1650" b="0" i="0" spc="0">
                <a:solidFill>
                  <a:srgbClr val="3A0CA3">
                    <a:alpha val="100000"/>
                  </a:srgbClr>
                </a:solidFill>
                <a:latin typeface="Nunito"/>
              </a:rPr>
              <a:t> precision= 1.0 </a:t>
            </a:r>
          </a:p>
          <a:p>
            <a:pPr algn="l">
              <a:lnSpc>
                <a:spcPts val="1650"/>
              </a:lnSpc>
            </a:pPr>
            <a:r>
              <a:rPr lang="en-US" sz="1650" b="0" i="0" spc="0">
                <a:solidFill>
                  <a:srgbClr val="3A0CA3">
                    <a:alpha val="100000"/>
                  </a:srgbClr>
                </a:solidFill>
                <a:latin typeface="Nunito"/>
              </a:rPr>
              <a:t>specifity= 1.0</a:t>
            </a:r>
          </a:p>
        </p:txBody>
      </p:sp>
      <p:grpSp>
        <p:nvGrpSpPr>
          <p:cNvPr id="13" name="Group 13"/>
          <p:cNvGrpSpPr/>
          <p:nvPr/>
        </p:nvGrpSpPr>
        <p:grpSpPr>
          <a:xfrm rot="21600000">
            <a:off x="4837270" y="2801161"/>
            <a:ext cx="1582539" cy="729950"/>
            <a:chOff x="4837270" y="2801161"/>
            <a:chExt cx="1582539" cy="729950"/>
          </a:xfrm>
        </p:grpSpPr>
        <p:sp>
          <p:nvSpPr>
            <p:cNvPr id="12" name="Freeform 12"/>
            <p:cNvSpPr/>
            <p:nvPr/>
          </p:nvSpPr>
          <p:spPr>
            <a:xfrm>
              <a:off x="4837270" y="2801161"/>
              <a:ext cx="1582539" cy="72995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A0CA3">
                <a:alpha val="100000"/>
              </a:srgbClr>
            </a:solidFill>
          </p:spPr>
        </p:sp>
      </p:grpSp>
      <p:grpSp>
        <p:nvGrpSpPr>
          <p:cNvPr id="15" name="Group 15"/>
          <p:cNvGrpSpPr/>
          <p:nvPr/>
        </p:nvGrpSpPr>
        <p:grpSpPr>
          <a:xfrm rot="21600000">
            <a:off x="5084511" y="2546071"/>
            <a:ext cx="1102283" cy="753496"/>
            <a:chOff x="5084511" y="2546071"/>
            <a:chExt cx="1102283" cy="753496"/>
          </a:xfrm>
        </p:grpSpPr>
        <p:sp>
          <p:nvSpPr>
            <p:cNvPr id="14" name="Freeform 14"/>
            <p:cNvSpPr/>
            <p:nvPr/>
          </p:nvSpPr>
          <p:spPr>
            <a:xfrm>
              <a:off x="5084511" y="2546071"/>
              <a:ext cx="1102283" cy="753496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A0CA3">
                <a:alpha val="100000"/>
              </a:srgbClr>
            </a:solidFill>
          </p:spPr>
        </p:sp>
      </p:grpSp>
      <p:grpSp>
        <p:nvGrpSpPr>
          <p:cNvPr id="17" name="Group 17"/>
          <p:cNvGrpSpPr/>
          <p:nvPr/>
        </p:nvGrpSpPr>
        <p:grpSpPr>
          <a:xfrm rot="21600000">
            <a:off x="4837270" y="2546071"/>
            <a:ext cx="494482" cy="494482"/>
            <a:chOff x="4837270" y="2546071"/>
            <a:chExt cx="494482" cy="494482"/>
          </a:xfrm>
        </p:grpSpPr>
        <p:sp>
          <p:nvSpPr>
            <p:cNvPr id="16" name="Freeform 16"/>
            <p:cNvSpPr/>
            <p:nvPr/>
          </p:nvSpPr>
          <p:spPr>
            <a:xfrm>
              <a:off x="4837270" y="2546071"/>
              <a:ext cx="494482" cy="494482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3A0CA3">
                <a:alpha val="100000"/>
              </a:srgbClr>
            </a:solidFill>
          </p:spPr>
        </p:sp>
      </p:grpSp>
      <p:grpSp>
        <p:nvGrpSpPr>
          <p:cNvPr id="19" name="Group 19"/>
          <p:cNvGrpSpPr/>
          <p:nvPr/>
        </p:nvGrpSpPr>
        <p:grpSpPr>
          <a:xfrm rot="21600000">
            <a:off x="5924836" y="2546071"/>
            <a:ext cx="494482" cy="494482"/>
            <a:chOff x="5924836" y="2546071"/>
            <a:chExt cx="494482" cy="494482"/>
          </a:xfrm>
        </p:grpSpPr>
        <p:sp>
          <p:nvSpPr>
            <p:cNvPr id="18" name="Freeform 18"/>
            <p:cNvSpPr/>
            <p:nvPr/>
          </p:nvSpPr>
          <p:spPr>
            <a:xfrm>
              <a:off x="5924836" y="2546071"/>
              <a:ext cx="494482" cy="494482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3A0CA3">
                <a:alpha val="100000"/>
              </a:srgbClr>
            </a:solidFill>
          </p:spPr>
        </p:sp>
      </p:grpSp>
      <p:grpSp>
        <p:nvGrpSpPr>
          <p:cNvPr id="21" name="Group 21"/>
          <p:cNvGrpSpPr/>
          <p:nvPr/>
        </p:nvGrpSpPr>
        <p:grpSpPr>
          <a:xfrm rot="10800000">
            <a:off x="3255031" y="3531826"/>
            <a:ext cx="1582539" cy="729950"/>
            <a:chOff x="3255031" y="3531826"/>
            <a:chExt cx="1582539" cy="729950"/>
          </a:xfrm>
        </p:grpSpPr>
        <p:sp>
          <p:nvSpPr>
            <p:cNvPr id="20" name="Freeform 20"/>
            <p:cNvSpPr/>
            <p:nvPr/>
          </p:nvSpPr>
          <p:spPr>
            <a:xfrm>
              <a:off x="3255031" y="3531826"/>
              <a:ext cx="1582539" cy="72995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A0CA3">
                <a:alpha val="100000"/>
              </a:srgbClr>
            </a:solidFill>
          </p:spPr>
        </p:sp>
      </p:grpSp>
      <p:grpSp>
        <p:nvGrpSpPr>
          <p:cNvPr id="23" name="Group 23"/>
          <p:cNvGrpSpPr/>
          <p:nvPr/>
        </p:nvGrpSpPr>
        <p:grpSpPr>
          <a:xfrm rot="10800000">
            <a:off x="3488046" y="3763370"/>
            <a:ext cx="1102283" cy="753496"/>
            <a:chOff x="3488046" y="3763370"/>
            <a:chExt cx="1102283" cy="753496"/>
          </a:xfrm>
        </p:grpSpPr>
        <p:sp>
          <p:nvSpPr>
            <p:cNvPr id="22" name="Freeform 22"/>
            <p:cNvSpPr/>
            <p:nvPr/>
          </p:nvSpPr>
          <p:spPr>
            <a:xfrm>
              <a:off x="3488046" y="3763370"/>
              <a:ext cx="1102283" cy="753496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A0CA3">
                <a:alpha val="100000"/>
              </a:srgbClr>
            </a:solidFill>
          </p:spPr>
        </p:sp>
      </p:grpSp>
      <p:grpSp>
        <p:nvGrpSpPr>
          <p:cNvPr id="25" name="Group 25"/>
          <p:cNvGrpSpPr/>
          <p:nvPr/>
        </p:nvGrpSpPr>
        <p:grpSpPr>
          <a:xfrm rot="10800000">
            <a:off x="4343088" y="4022384"/>
            <a:ext cx="494482" cy="494482"/>
            <a:chOff x="4343088" y="4022384"/>
            <a:chExt cx="494482" cy="494482"/>
          </a:xfrm>
        </p:grpSpPr>
        <p:sp>
          <p:nvSpPr>
            <p:cNvPr id="24" name="Freeform 24"/>
            <p:cNvSpPr/>
            <p:nvPr/>
          </p:nvSpPr>
          <p:spPr>
            <a:xfrm>
              <a:off x="4343088" y="4022384"/>
              <a:ext cx="494482" cy="494482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3A0CA3">
                <a:alpha val="100000"/>
              </a:srgbClr>
            </a:solidFill>
          </p:spPr>
        </p:sp>
      </p:grpSp>
      <p:grpSp>
        <p:nvGrpSpPr>
          <p:cNvPr id="27" name="Group 27"/>
          <p:cNvGrpSpPr/>
          <p:nvPr/>
        </p:nvGrpSpPr>
        <p:grpSpPr>
          <a:xfrm rot="10800000">
            <a:off x="3255522" y="4022384"/>
            <a:ext cx="494482" cy="494482"/>
            <a:chOff x="3255522" y="4022384"/>
            <a:chExt cx="494482" cy="494482"/>
          </a:xfrm>
        </p:grpSpPr>
        <p:sp>
          <p:nvSpPr>
            <p:cNvPr id="26" name="Freeform 26"/>
            <p:cNvSpPr/>
            <p:nvPr/>
          </p:nvSpPr>
          <p:spPr>
            <a:xfrm>
              <a:off x="3255522" y="4022384"/>
              <a:ext cx="494482" cy="494482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3A0CA3">
                <a:alpha val="100000"/>
              </a:srgbClr>
            </a:solidFill>
          </p:spPr>
        </p:sp>
      </p:grpSp>
      <p:grpSp>
        <p:nvGrpSpPr>
          <p:cNvPr id="29" name="Group 29"/>
          <p:cNvGrpSpPr/>
          <p:nvPr/>
        </p:nvGrpSpPr>
        <p:grpSpPr>
          <a:xfrm rot="21600000">
            <a:off x="3255031" y="2803602"/>
            <a:ext cx="1582539" cy="729950"/>
            <a:chOff x="3255031" y="2803602"/>
            <a:chExt cx="1582539" cy="729950"/>
          </a:xfrm>
        </p:grpSpPr>
        <p:sp>
          <p:nvSpPr>
            <p:cNvPr id="28" name="Freeform 28"/>
            <p:cNvSpPr/>
            <p:nvPr/>
          </p:nvSpPr>
          <p:spPr>
            <a:xfrm>
              <a:off x="3255031" y="2803602"/>
              <a:ext cx="1582539" cy="72995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6E3FF">
                <a:alpha val="100000"/>
              </a:srgbClr>
            </a:solidFill>
          </p:spPr>
        </p:sp>
      </p:grpSp>
      <p:grpSp>
        <p:nvGrpSpPr>
          <p:cNvPr id="31" name="Group 31"/>
          <p:cNvGrpSpPr/>
          <p:nvPr/>
        </p:nvGrpSpPr>
        <p:grpSpPr>
          <a:xfrm rot="21600000">
            <a:off x="3502272" y="2548512"/>
            <a:ext cx="1102283" cy="753496"/>
            <a:chOff x="3502272" y="2548512"/>
            <a:chExt cx="1102283" cy="753496"/>
          </a:xfrm>
        </p:grpSpPr>
        <p:sp>
          <p:nvSpPr>
            <p:cNvPr id="30" name="Freeform 30"/>
            <p:cNvSpPr/>
            <p:nvPr/>
          </p:nvSpPr>
          <p:spPr>
            <a:xfrm>
              <a:off x="3502272" y="2548512"/>
              <a:ext cx="1102283" cy="753496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6E3FF">
                <a:alpha val="100000"/>
              </a:srgbClr>
            </a:solidFill>
          </p:spPr>
        </p:sp>
      </p:grpSp>
      <p:grpSp>
        <p:nvGrpSpPr>
          <p:cNvPr id="33" name="Group 33"/>
          <p:cNvGrpSpPr/>
          <p:nvPr/>
        </p:nvGrpSpPr>
        <p:grpSpPr>
          <a:xfrm rot="21600000">
            <a:off x="3255031" y="2548512"/>
            <a:ext cx="494482" cy="494482"/>
            <a:chOff x="3255031" y="2548512"/>
            <a:chExt cx="494482" cy="494482"/>
          </a:xfrm>
        </p:grpSpPr>
        <p:sp>
          <p:nvSpPr>
            <p:cNvPr id="32" name="Freeform 32"/>
            <p:cNvSpPr/>
            <p:nvPr/>
          </p:nvSpPr>
          <p:spPr>
            <a:xfrm>
              <a:off x="3255031" y="2548512"/>
              <a:ext cx="494482" cy="494482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D6E3FF">
                <a:alpha val="100000"/>
              </a:srgbClr>
            </a:solidFill>
          </p:spPr>
        </p:sp>
      </p:grpSp>
      <p:grpSp>
        <p:nvGrpSpPr>
          <p:cNvPr id="35" name="Group 35"/>
          <p:cNvGrpSpPr/>
          <p:nvPr/>
        </p:nvGrpSpPr>
        <p:grpSpPr>
          <a:xfrm rot="21600000">
            <a:off x="4342597" y="2548512"/>
            <a:ext cx="494482" cy="494482"/>
            <a:chOff x="4342597" y="2548512"/>
            <a:chExt cx="494482" cy="494482"/>
          </a:xfrm>
        </p:grpSpPr>
        <p:sp>
          <p:nvSpPr>
            <p:cNvPr id="34" name="Freeform 34"/>
            <p:cNvSpPr/>
            <p:nvPr/>
          </p:nvSpPr>
          <p:spPr>
            <a:xfrm>
              <a:off x="4342597" y="2548512"/>
              <a:ext cx="494482" cy="494482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D6E3FF">
                <a:alpha val="100000"/>
              </a:srgbClr>
            </a:solidFill>
          </p:spPr>
        </p:sp>
      </p:grpSp>
      <p:grpSp>
        <p:nvGrpSpPr>
          <p:cNvPr id="37" name="Group 37"/>
          <p:cNvGrpSpPr/>
          <p:nvPr/>
        </p:nvGrpSpPr>
        <p:grpSpPr>
          <a:xfrm rot="10800000">
            <a:off x="4837270" y="3529386"/>
            <a:ext cx="1582539" cy="729950"/>
            <a:chOff x="4837270" y="3529386"/>
            <a:chExt cx="1582539" cy="729950"/>
          </a:xfrm>
        </p:grpSpPr>
        <p:sp>
          <p:nvSpPr>
            <p:cNvPr id="36" name="Freeform 36"/>
            <p:cNvSpPr/>
            <p:nvPr/>
          </p:nvSpPr>
          <p:spPr>
            <a:xfrm>
              <a:off x="4837270" y="3529386"/>
              <a:ext cx="1582539" cy="72995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6E3FF">
                <a:alpha val="100000"/>
              </a:srgbClr>
            </a:solidFill>
          </p:spPr>
        </p:sp>
      </p:grpSp>
      <p:grpSp>
        <p:nvGrpSpPr>
          <p:cNvPr id="39" name="Group 39"/>
          <p:cNvGrpSpPr/>
          <p:nvPr/>
        </p:nvGrpSpPr>
        <p:grpSpPr>
          <a:xfrm rot="10800000">
            <a:off x="5070285" y="3760929"/>
            <a:ext cx="1102283" cy="753496"/>
            <a:chOff x="5070285" y="3760929"/>
            <a:chExt cx="1102283" cy="753496"/>
          </a:xfrm>
        </p:grpSpPr>
        <p:sp>
          <p:nvSpPr>
            <p:cNvPr id="38" name="Freeform 38"/>
            <p:cNvSpPr/>
            <p:nvPr/>
          </p:nvSpPr>
          <p:spPr>
            <a:xfrm>
              <a:off x="5070285" y="3760929"/>
              <a:ext cx="1102283" cy="753496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6E3FF">
                <a:alpha val="100000"/>
              </a:srgbClr>
            </a:solidFill>
          </p:spPr>
        </p:sp>
      </p:grpSp>
      <p:grpSp>
        <p:nvGrpSpPr>
          <p:cNvPr id="41" name="Group 41"/>
          <p:cNvGrpSpPr/>
          <p:nvPr/>
        </p:nvGrpSpPr>
        <p:grpSpPr>
          <a:xfrm rot="10800000">
            <a:off x="5925327" y="4019943"/>
            <a:ext cx="494482" cy="494482"/>
            <a:chOff x="5925327" y="4019943"/>
            <a:chExt cx="494482" cy="494482"/>
          </a:xfrm>
        </p:grpSpPr>
        <p:sp>
          <p:nvSpPr>
            <p:cNvPr id="40" name="Freeform 40"/>
            <p:cNvSpPr/>
            <p:nvPr/>
          </p:nvSpPr>
          <p:spPr>
            <a:xfrm>
              <a:off x="5925327" y="4019943"/>
              <a:ext cx="494482" cy="494482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D6E3FF">
                <a:alpha val="100000"/>
              </a:srgbClr>
            </a:solidFill>
          </p:spPr>
        </p:sp>
      </p:grpSp>
      <p:grpSp>
        <p:nvGrpSpPr>
          <p:cNvPr id="43" name="Group 43"/>
          <p:cNvGrpSpPr/>
          <p:nvPr/>
        </p:nvGrpSpPr>
        <p:grpSpPr>
          <a:xfrm rot="10800000">
            <a:off x="4837760" y="4019943"/>
            <a:ext cx="494482" cy="494482"/>
            <a:chOff x="4837760" y="4019943"/>
            <a:chExt cx="494482" cy="494482"/>
          </a:xfrm>
        </p:grpSpPr>
        <p:sp>
          <p:nvSpPr>
            <p:cNvPr id="42" name="Freeform 42"/>
            <p:cNvSpPr/>
            <p:nvPr/>
          </p:nvSpPr>
          <p:spPr>
            <a:xfrm>
              <a:off x="4837760" y="4019943"/>
              <a:ext cx="494482" cy="494482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D6E3FF">
                <a:alpha val="100000"/>
              </a:srgbClr>
            </a:solidFill>
          </p:spPr>
        </p:sp>
      </p:grpSp>
      <p:sp>
        <p:nvSpPr>
          <p:cNvPr id="44" name="TextBox 44"/>
          <p:cNvSpPr txBox="1"/>
          <p:nvPr/>
        </p:nvSpPr>
        <p:spPr>
          <a:xfrm rot="21600000">
            <a:off x="5287150" y="2898199"/>
            <a:ext cx="1142929" cy="352425"/>
          </a:xfrm>
          <a:prstGeom prst="rect">
            <a:avLst/>
          </a:prstGeom>
        </p:spPr>
        <p:txBody>
          <a:bodyPr lIns="0" tIns="32400" rIns="0" bIns="0" rtlCol="0" anchor="t"/>
          <a:lstStyle/>
          <a:p>
            <a:pPr algn="l">
              <a:lnSpc>
                <a:spcPts val="2872"/>
              </a:lnSpc>
            </a:pPr>
            <a:r>
              <a:rPr lang="en-US" sz="2209" b="0" i="0" spc="0">
                <a:solidFill>
                  <a:srgbClr val="FFFFFF">
                    <a:alpha val="100000"/>
                  </a:srgbClr>
                </a:solidFill>
                <a:latin typeface="Nunito"/>
              </a:rPr>
              <a:t>0</a:t>
            </a:r>
          </a:p>
        </p:txBody>
      </p:sp>
      <p:sp>
        <p:nvSpPr>
          <p:cNvPr id="45" name="TextBox 45"/>
          <p:cNvSpPr txBox="1"/>
          <p:nvPr/>
        </p:nvSpPr>
        <p:spPr>
          <a:xfrm rot="21600000">
            <a:off x="3644906" y="3793227"/>
            <a:ext cx="1152762" cy="352425"/>
          </a:xfrm>
          <a:prstGeom prst="rect">
            <a:avLst/>
          </a:prstGeom>
        </p:spPr>
        <p:txBody>
          <a:bodyPr lIns="0" tIns="32400" rIns="0" bIns="0" rtlCol="0" anchor="t"/>
          <a:lstStyle/>
          <a:p>
            <a:pPr algn="l">
              <a:lnSpc>
                <a:spcPts val="2872"/>
              </a:lnSpc>
            </a:pPr>
            <a:r>
              <a:rPr lang="en-US" sz="2209" b="0" i="0" spc="0">
                <a:solidFill>
                  <a:srgbClr val="FFFFFF">
                    <a:alpha val="100000"/>
                  </a:srgbClr>
                </a:solidFill>
                <a:latin typeface="Nunito"/>
              </a:rPr>
              <a:t>2565</a:t>
            </a:r>
          </a:p>
        </p:txBody>
      </p:sp>
      <p:sp>
        <p:nvSpPr>
          <p:cNvPr id="46" name="TextBox 46"/>
          <p:cNvSpPr txBox="1"/>
          <p:nvPr/>
        </p:nvSpPr>
        <p:spPr>
          <a:xfrm rot="21600000">
            <a:off x="3580776" y="2897076"/>
            <a:ext cx="1280593" cy="323850"/>
          </a:xfrm>
          <a:prstGeom prst="rect">
            <a:avLst/>
          </a:prstGeom>
        </p:spPr>
        <p:txBody>
          <a:bodyPr lIns="0" tIns="32400" rIns="0" bIns="0" rtlCol="0" anchor="t"/>
          <a:lstStyle/>
          <a:p>
            <a:pPr algn="l">
              <a:lnSpc>
                <a:spcPts val="2651"/>
              </a:lnSpc>
            </a:pPr>
            <a:r>
              <a:rPr lang="en-US" sz="2209" b="1" i="0" spc="0">
                <a:solidFill>
                  <a:srgbClr val="3A0CA3">
                    <a:alpha val="100000"/>
                  </a:srgbClr>
                </a:solidFill>
                <a:latin typeface="Nunito"/>
              </a:rPr>
              <a:t>2616</a:t>
            </a:r>
          </a:p>
        </p:txBody>
      </p:sp>
      <p:sp>
        <p:nvSpPr>
          <p:cNvPr id="47" name="TextBox 47"/>
          <p:cNvSpPr txBox="1"/>
          <p:nvPr/>
        </p:nvSpPr>
        <p:spPr>
          <a:xfrm rot="21600000">
            <a:off x="5284691" y="3904870"/>
            <a:ext cx="1216677" cy="323850"/>
          </a:xfrm>
          <a:prstGeom prst="rect">
            <a:avLst/>
          </a:prstGeom>
        </p:spPr>
        <p:txBody>
          <a:bodyPr lIns="0" tIns="32400" rIns="0" bIns="0" rtlCol="0" anchor="t"/>
          <a:lstStyle/>
          <a:p>
            <a:pPr algn="l">
              <a:lnSpc>
                <a:spcPts val="2651"/>
              </a:lnSpc>
            </a:pPr>
            <a:r>
              <a:rPr lang="en-US" sz="2209" b="0" i="0" spc="0">
                <a:solidFill>
                  <a:srgbClr val="3A0CA3">
                    <a:alpha val="100000"/>
                  </a:srgbClr>
                </a:solidFill>
                <a:latin typeface="Nunito"/>
              </a:rPr>
              <a:t>30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3B9BAC69-175C-9043-B260-E0C3C3D43BC3}"/>
              </a:ext>
            </a:extLst>
          </p:cNvPr>
          <p:cNvSpPr/>
          <p:nvPr/>
        </p:nvSpPr>
        <p:spPr>
          <a:xfrm>
            <a:off x="3468971" y="2190654"/>
            <a:ext cx="1408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914400">
              <a:buClr>
                <a:srgbClr val="000000"/>
              </a:buClr>
              <a:defRPr/>
            </a:pPr>
            <a:r>
              <a:rPr lang="en-US" u="sng" dirty="0">
                <a:sym typeface="Roboto"/>
              </a:rPr>
              <a:t>Predicted 0s 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E7ECB75-96AD-5549-8420-AB396D261F6B}"/>
              </a:ext>
            </a:extLst>
          </p:cNvPr>
          <p:cNvSpPr/>
          <p:nvPr/>
        </p:nvSpPr>
        <p:spPr>
          <a:xfrm>
            <a:off x="5063434" y="2170135"/>
            <a:ext cx="13558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914400">
              <a:buClr>
                <a:srgbClr val="000000"/>
              </a:buClr>
              <a:defRPr/>
            </a:pPr>
            <a:r>
              <a:rPr lang="en-US" u="sng" dirty="0">
                <a:sym typeface="Roboto"/>
              </a:rPr>
              <a:t>Predicted 1s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7DFEE173-F40B-704E-98F9-232EE1963503}"/>
              </a:ext>
            </a:extLst>
          </p:cNvPr>
          <p:cNvSpPr/>
          <p:nvPr/>
        </p:nvSpPr>
        <p:spPr>
          <a:xfrm>
            <a:off x="2133750" y="3806430"/>
            <a:ext cx="110799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>
              <a:buClr>
                <a:srgbClr val="000000"/>
              </a:buClr>
              <a:defRPr/>
            </a:pPr>
            <a:r>
              <a:rPr lang="en-US" u="sng" dirty="0">
                <a:sym typeface="Roboto"/>
              </a:rPr>
              <a:t>Actual 1s </a:t>
            </a:r>
          </a:p>
          <a:p>
            <a:pPr lvl="0" defTabSz="914400">
              <a:buClr>
                <a:srgbClr val="000000"/>
              </a:buClr>
              <a:defRPr/>
            </a:pPr>
            <a:endParaRPr lang="en-US" b="1" dirty="0">
              <a:solidFill>
                <a:schemeClr val="accent2"/>
              </a:solidFill>
              <a:sym typeface="Roboto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4E6E7B91-9195-4347-BAD6-E849A420F2C3}"/>
              </a:ext>
            </a:extLst>
          </p:cNvPr>
          <p:cNvSpPr/>
          <p:nvPr/>
        </p:nvSpPr>
        <p:spPr>
          <a:xfrm>
            <a:off x="2168475" y="2914758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914400">
              <a:buClr>
                <a:srgbClr val="000000"/>
              </a:buClr>
              <a:defRPr/>
            </a:pPr>
            <a:r>
              <a:rPr lang="en-US" u="sng" dirty="0">
                <a:sym typeface="Roboto"/>
              </a:rPr>
              <a:t>Actual 0s 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7620000" cy="5715000"/>
            <a:chOff x="0" y="0"/>
            <a:chExt cx="7620000" cy="57150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7620000" cy="5715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65EE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21600000">
            <a:off x="319089" y="381000"/>
            <a:ext cx="6981822" cy="4953000"/>
            <a:chOff x="319089" y="381000"/>
            <a:chExt cx="6981822" cy="4953000"/>
          </a:xfrm>
        </p:grpSpPr>
        <p:sp>
          <p:nvSpPr>
            <p:cNvPr id="4" name="Freeform 4"/>
            <p:cNvSpPr/>
            <p:nvPr/>
          </p:nvSpPr>
          <p:spPr>
            <a:xfrm>
              <a:off x="319089" y="381000"/>
              <a:ext cx="6981822" cy="4953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FEEF0">
                <a:alpha val="100000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 rot="21600000">
            <a:off x="-152400" y="842324"/>
            <a:ext cx="4579200" cy="933450"/>
          </a:xfrm>
          <a:prstGeom prst="rect">
            <a:avLst/>
          </a:prstGeom>
        </p:spPr>
        <p:txBody>
          <a:bodyPr lIns="0" tIns="54000" rIns="0" bIns="0" rtlCol="0" anchor="t"/>
          <a:lstStyle/>
          <a:p>
            <a:pPr algn="ctr">
              <a:lnSpc>
                <a:spcPts val="3675"/>
              </a:lnSpc>
            </a:pPr>
            <a:r>
              <a:rPr lang="en-US" sz="3675" b="0" i="0" spc="0">
                <a:solidFill>
                  <a:srgbClr val="000000">
                    <a:alpha val="100000"/>
                  </a:srgbClr>
                </a:solidFill>
                <a:latin typeface="Hepta Slab"/>
              </a:rPr>
              <a:t>Future Work!</a:t>
            </a:r>
          </a:p>
          <a:p>
            <a:pPr algn="ctr">
              <a:lnSpc>
                <a:spcPts val="3675"/>
              </a:lnSpc>
            </a:pPr>
            <a:endParaRPr lang="en-US" sz="3675" b="0" i="0" spc="0">
              <a:solidFill>
                <a:srgbClr val="000000">
                  <a:alpha val="100000"/>
                </a:srgbClr>
              </a:solidFill>
              <a:latin typeface="Hepta Slab"/>
            </a:endParaRPr>
          </a:p>
        </p:txBody>
      </p:sp>
      <p:sp>
        <p:nvSpPr>
          <p:cNvPr id="7" name="TextBox 7"/>
          <p:cNvSpPr txBox="1"/>
          <p:nvPr/>
        </p:nvSpPr>
        <p:spPr>
          <a:xfrm rot="21600000">
            <a:off x="1400175" y="2032949"/>
            <a:ext cx="4798275" cy="609600"/>
          </a:xfrm>
          <a:prstGeom prst="rect">
            <a:avLst/>
          </a:prstGeom>
        </p:spPr>
        <p:txBody>
          <a:bodyPr lIns="0" tIns="36000" rIns="0" bIns="0" rtlCol="0" anchor="t"/>
          <a:lstStyle/>
          <a:p>
            <a:pPr algn="ctr">
              <a:lnSpc>
                <a:spcPts val="2400"/>
              </a:lnSpc>
            </a:pPr>
            <a:r>
              <a:rPr lang="en-US" sz="2400" b="0" i="0" spc="0">
                <a:solidFill>
                  <a:srgbClr val="222222">
                    <a:alpha val="100000"/>
                  </a:srgbClr>
                </a:solidFill>
                <a:latin typeface="Hepta Slab"/>
              </a:rPr>
              <a:t>use other classficition model</a:t>
            </a:r>
          </a:p>
        </p:txBody>
      </p:sp>
      <p:sp>
        <p:nvSpPr>
          <p:cNvPr id="8" name="TextBox 8"/>
          <p:cNvSpPr txBox="1"/>
          <p:nvPr/>
        </p:nvSpPr>
        <p:spPr>
          <a:xfrm rot="21600000">
            <a:off x="1524000" y="3080699"/>
            <a:ext cx="4798275" cy="609600"/>
          </a:xfrm>
          <a:prstGeom prst="rect">
            <a:avLst/>
          </a:prstGeom>
        </p:spPr>
        <p:txBody>
          <a:bodyPr lIns="0" tIns="36000" rIns="0" bIns="0" rtlCol="0" anchor="t"/>
          <a:lstStyle/>
          <a:p>
            <a:pPr algn="ctr">
              <a:lnSpc>
                <a:spcPts val="2400"/>
              </a:lnSpc>
            </a:pPr>
            <a:r>
              <a:rPr lang="en-US" sz="2400" b="0" i="0" spc="0">
                <a:solidFill>
                  <a:srgbClr val="222222">
                    <a:alpha val="100000"/>
                  </a:srgbClr>
                </a:solidFill>
                <a:latin typeface="Hepta Slab"/>
              </a:rPr>
              <a:t>try other ombalnce class method 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7620000" cy="5715000"/>
            <a:chOff x="0" y="0"/>
            <a:chExt cx="7620000" cy="57150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7620000" cy="5715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FEEF0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21600000">
            <a:off x="1719261" y="1318419"/>
            <a:ext cx="4181478" cy="3181356"/>
            <a:chOff x="1719261" y="1318419"/>
            <a:chExt cx="4181478" cy="3181356"/>
          </a:xfrm>
        </p:grpSpPr>
        <p:sp>
          <p:nvSpPr>
            <p:cNvPr id="4" name="Freeform 4"/>
            <p:cNvSpPr/>
            <p:nvPr/>
          </p:nvSpPr>
          <p:spPr>
            <a:xfrm>
              <a:off x="1719261" y="1318419"/>
              <a:ext cx="4181478" cy="3181356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FEEF0">
                <a:alpha val="100000"/>
              </a:srgbClr>
            </a:solidFill>
          </p:spPr>
        </p:sp>
      </p:grpSp>
      <p:grpSp>
        <p:nvGrpSpPr>
          <p:cNvPr id="7" name="Group 7"/>
          <p:cNvGrpSpPr/>
          <p:nvPr/>
        </p:nvGrpSpPr>
        <p:grpSpPr>
          <a:xfrm rot="21600000">
            <a:off x="319089" y="381000"/>
            <a:ext cx="6981822" cy="4953000"/>
            <a:chOff x="319089" y="381000"/>
            <a:chExt cx="6981822" cy="4953000"/>
          </a:xfrm>
        </p:grpSpPr>
        <p:sp>
          <p:nvSpPr>
            <p:cNvPr id="6" name="Freeform 6"/>
            <p:cNvSpPr/>
            <p:nvPr/>
          </p:nvSpPr>
          <p:spPr>
            <a:xfrm>
              <a:off x="319089" y="381000"/>
              <a:ext cx="6981822" cy="4953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65EE">
                <a:alpha val="100000"/>
              </a:srgbClr>
            </a:solidFill>
          </p:spPr>
        </p:sp>
      </p:grpSp>
      <p:cxnSp>
        <p:nvCxnSpPr>
          <p:cNvPr id="8" name="Straight Connector 8"/>
          <p:cNvCxnSpPr>
            <a:cxnSpLocks/>
          </p:cNvCxnSpPr>
          <p:nvPr/>
        </p:nvCxnSpPr>
        <p:spPr>
          <a:xfrm rot="19278522">
            <a:off x="1958816" y="3967639"/>
            <a:ext cx="932973" cy="0"/>
          </a:xfrm>
          <a:prstGeom prst="line">
            <a:avLst/>
          </a:prstGeom>
          <a:ln w="38100">
            <a:solidFill>
              <a:srgbClr val="EFEEF0">
                <a:alpha val="10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10"/>
          <p:cNvGrpSpPr/>
          <p:nvPr/>
        </p:nvGrpSpPr>
        <p:grpSpPr>
          <a:xfrm rot="21600000">
            <a:off x="2695413" y="1851822"/>
            <a:ext cx="2019300" cy="2019300"/>
            <a:chOff x="2695413" y="1851822"/>
            <a:chExt cx="2019300" cy="2019300"/>
          </a:xfrm>
        </p:grpSpPr>
        <p:sp>
          <p:nvSpPr>
            <p:cNvPr id="9" name="Freeform 9"/>
            <p:cNvSpPr/>
            <p:nvPr/>
          </p:nvSpPr>
          <p:spPr>
            <a:xfrm>
              <a:off x="2695413" y="1851822"/>
              <a:ext cx="2019300" cy="2019300"/>
            </a:xfrm>
            <a:custGeom>
              <a:avLst/>
              <a:gdLst/>
              <a:ahLst/>
              <a:cxnLst/>
              <a:rect l="0" t="0" r="0" b="0"/>
              <a:pathLst>
                <a:path w="302895" h="302895">
                  <a:moveTo>
                    <a:pt x="151448" y="105"/>
                  </a:moveTo>
                  <a:cubicBezTo>
                    <a:pt x="67780" y="105"/>
                    <a:pt x="0" y="67885"/>
                    <a:pt x="0" y="151476"/>
                  </a:cubicBezTo>
                  <a:cubicBezTo>
                    <a:pt x="0" y="235087"/>
                    <a:pt x="67780" y="302790"/>
                    <a:pt x="151448" y="302790"/>
                  </a:cubicBezTo>
                  <a:cubicBezTo>
                    <a:pt x="235058" y="302790"/>
                    <a:pt x="302905" y="235096"/>
                    <a:pt x="302905" y="151486"/>
                  </a:cubicBezTo>
                  <a:cubicBezTo>
                    <a:pt x="302895" y="67885"/>
                    <a:pt x="235048" y="105"/>
                    <a:pt x="151448" y="105"/>
                  </a:cubicBezTo>
                  <a:close/>
                </a:path>
              </a:pathLst>
            </a:custGeom>
            <a:solidFill>
              <a:srgbClr val="EFEEF0">
                <a:alpha val="100000"/>
              </a:srgbClr>
            </a:solidFill>
          </p:spPr>
        </p:sp>
      </p:grpSp>
      <p:grpSp>
        <p:nvGrpSpPr>
          <p:cNvPr id="12" name="Group 12"/>
          <p:cNvGrpSpPr/>
          <p:nvPr/>
        </p:nvGrpSpPr>
        <p:grpSpPr>
          <a:xfrm rot="21600000">
            <a:off x="2723991" y="1880400"/>
            <a:ext cx="1962144" cy="1962144"/>
            <a:chOff x="2723991" y="1880400"/>
            <a:chExt cx="1962144" cy="1962144"/>
          </a:xfrm>
        </p:grpSpPr>
        <p:sp>
          <p:nvSpPr>
            <p:cNvPr id="11" name="Freeform 11"/>
            <p:cNvSpPr/>
            <p:nvPr/>
          </p:nvSpPr>
          <p:spPr>
            <a:xfrm>
              <a:off x="2723991" y="1880400"/>
              <a:ext cx="1962144" cy="1962144"/>
            </a:xfrm>
            <a:custGeom>
              <a:avLst/>
              <a:gdLst/>
              <a:ahLst/>
              <a:cxnLst/>
              <a:rect l="0" t="0" r="0" b="0"/>
              <a:pathLst>
                <a:path w="302895" h="302895">
                  <a:moveTo>
                    <a:pt x="151448" y="105"/>
                  </a:moveTo>
                  <a:cubicBezTo>
                    <a:pt x="67780" y="105"/>
                    <a:pt x="0" y="67885"/>
                    <a:pt x="0" y="151476"/>
                  </a:cubicBezTo>
                  <a:cubicBezTo>
                    <a:pt x="0" y="235087"/>
                    <a:pt x="67780" y="302790"/>
                    <a:pt x="151448" y="302790"/>
                  </a:cubicBezTo>
                  <a:cubicBezTo>
                    <a:pt x="235058" y="302790"/>
                    <a:pt x="302905" y="235096"/>
                    <a:pt x="302905" y="151486"/>
                  </a:cubicBezTo>
                  <a:cubicBezTo>
                    <a:pt x="302895" y="67885"/>
                    <a:pt x="235048" y="105"/>
                    <a:pt x="151448" y="105"/>
                  </a:cubicBezTo>
                  <a:close/>
                </a:path>
              </a:pathLst>
            </a:custGeom>
            <a:solidFill>
              <a:srgbClr val="6965EE">
                <a:alpha val="100000"/>
              </a:srgbClr>
            </a:solidFill>
          </p:spPr>
        </p:sp>
      </p:grpSp>
      <p:grpSp>
        <p:nvGrpSpPr>
          <p:cNvPr id="14" name="Group 14"/>
          <p:cNvGrpSpPr/>
          <p:nvPr/>
        </p:nvGrpSpPr>
        <p:grpSpPr>
          <a:xfrm rot="21600000">
            <a:off x="1806845" y="2350136"/>
            <a:ext cx="4044086" cy="1079821"/>
            <a:chOff x="1806845" y="2350136"/>
            <a:chExt cx="4044086" cy="1079821"/>
          </a:xfrm>
        </p:grpSpPr>
        <p:sp>
          <p:nvSpPr>
            <p:cNvPr id="13" name="Freeform 13"/>
            <p:cNvSpPr/>
            <p:nvPr/>
          </p:nvSpPr>
          <p:spPr>
            <a:xfrm>
              <a:off x="1806845" y="2350136"/>
              <a:ext cx="4044086" cy="1079821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65EE">
                <a:alpha val="100000"/>
              </a:srgbClr>
            </a:solidFill>
          </p:spPr>
        </p:sp>
      </p:grpSp>
      <p:sp>
        <p:nvSpPr>
          <p:cNvPr id="15" name="TextBox 15"/>
          <p:cNvSpPr txBox="1"/>
          <p:nvPr/>
        </p:nvSpPr>
        <p:spPr>
          <a:xfrm rot="21600000">
            <a:off x="1452563" y="2552700"/>
            <a:ext cx="4579200" cy="609600"/>
          </a:xfrm>
          <a:prstGeom prst="rect">
            <a:avLst/>
          </a:prstGeom>
        </p:spPr>
        <p:txBody>
          <a:bodyPr lIns="0" tIns="68400" rIns="0" bIns="0" rtlCol="0" anchor="t"/>
          <a:lstStyle/>
          <a:p>
            <a:pPr algn="ctr">
              <a:lnSpc>
                <a:spcPts val="4800"/>
              </a:lnSpc>
            </a:pPr>
            <a:r>
              <a:rPr lang="en-US" sz="4800" b="0" i="0" spc="0">
                <a:solidFill>
                  <a:srgbClr val="EFEEF0">
                    <a:alpha val="100000"/>
                  </a:srgbClr>
                </a:solidFill>
                <a:latin typeface="IBM Plex Sans"/>
              </a:rPr>
              <a:t>THANK YOU!</a:t>
            </a:r>
          </a:p>
        </p:txBody>
      </p:sp>
      <p:cxnSp>
        <p:nvCxnSpPr>
          <p:cNvPr id="16" name="Straight Connector 16"/>
          <p:cNvCxnSpPr>
            <a:cxnSpLocks/>
          </p:cNvCxnSpPr>
          <p:nvPr/>
        </p:nvCxnSpPr>
        <p:spPr>
          <a:xfrm rot="19278522">
            <a:off x="4689796" y="1751962"/>
            <a:ext cx="932973" cy="0"/>
          </a:xfrm>
          <a:prstGeom prst="line">
            <a:avLst/>
          </a:prstGeom>
          <a:ln w="38100">
            <a:solidFill>
              <a:srgbClr val="EFEEF0">
                <a:alpha val="10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7620000" cy="5715000"/>
            <a:chOff x="0" y="0"/>
            <a:chExt cx="7620000" cy="57150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7620000" cy="5715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65EE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21600000">
            <a:off x="319089" y="381000"/>
            <a:ext cx="6981822" cy="4953000"/>
            <a:chOff x="319089" y="381000"/>
            <a:chExt cx="6981822" cy="4953000"/>
          </a:xfrm>
        </p:grpSpPr>
        <p:sp>
          <p:nvSpPr>
            <p:cNvPr id="4" name="Freeform 4"/>
            <p:cNvSpPr/>
            <p:nvPr/>
          </p:nvSpPr>
          <p:spPr>
            <a:xfrm>
              <a:off x="319089" y="381000"/>
              <a:ext cx="6981822" cy="4953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FEEF0">
                <a:alpha val="100000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 rot="21600000">
            <a:off x="447675" y="670874"/>
            <a:ext cx="4579200" cy="466725"/>
          </a:xfrm>
          <a:prstGeom prst="rect">
            <a:avLst/>
          </a:prstGeom>
        </p:spPr>
        <p:txBody>
          <a:bodyPr lIns="0" tIns="54000" rIns="0" bIns="0" rtlCol="0" anchor="t"/>
          <a:lstStyle/>
          <a:p>
            <a:pPr algn="ctr">
              <a:lnSpc>
                <a:spcPts val="3675"/>
              </a:lnSpc>
            </a:pPr>
            <a:r>
              <a:rPr lang="en-US" sz="3675" b="0" i="0" spc="0">
                <a:solidFill>
                  <a:srgbClr val="000000">
                    <a:alpha val="100000"/>
                  </a:srgbClr>
                </a:solidFill>
                <a:latin typeface="Hepta Slab"/>
              </a:rPr>
              <a:t>Dataset overview:</a:t>
            </a:r>
          </a:p>
        </p:txBody>
      </p:sp>
      <p:grpSp>
        <p:nvGrpSpPr>
          <p:cNvPr id="8" name="Group 8"/>
          <p:cNvGrpSpPr/>
          <p:nvPr/>
        </p:nvGrpSpPr>
        <p:grpSpPr>
          <a:xfrm rot="21600000">
            <a:off x="971550" y="1733550"/>
            <a:ext cx="942975" cy="981075"/>
            <a:chOff x="971550" y="1733550"/>
            <a:chExt cx="942975" cy="981075"/>
          </a:xfrm>
        </p:grpSpPr>
        <p:sp>
          <p:nvSpPr>
            <p:cNvPr id="7" name="Freeform 7"/>
            <p:cNvSpPr/>
            <p:nvPr/>
          </p:nvSpPr>
          <p:spPr>
            <a:xfrm>
              <a:off x="971550" y="1733550"/>
              <a:ext cx="942975" cy="981075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000000">
                <a:alpha val="100000"/>
              </a:srgbClr>
            </a:solidFill>
          </p:spPr>
        </p:sp>
      </p:grpSp>
      <p:grpSp>
        <p:nvGrpSpPr>
          <p:cNvPr id="10" name="Group 10"/>
          <p:cNvGrpSpPr/>
          <p:nvPr/>
        </p:nvGrpSpPr>
        <p:grpSpPr>
          <a:xfrm rot="21600000">
            <a:off x="1089422" y="2028639"/>
            <a:ext cx="714598" cy="390897"/>
            <a:chOff x="1089422" y="2028639"/>
            <a:chExt cx="714598" cy="390897"/>
          </a:xfrm>
        </p:grpSpPr>
        <p:sp>
          <p:nvSpPr>
            <p:cNvPr id="9" name="Freeform 9"/>
            <p:cNvSpPr/>
            <p:nvPr/>
          </p:nvSpPr>
          <p:spPr>
            <a:xfrm>
              <a:off x="1089422" y="2028639"/>
              <a:ext cx="714598" cy="390897"/>
            </a:xfrm>
            <a:custGeom>
              <a:avLst/>
              <a:gdLst/>
              <a:ahLst/>
              <a:cxnLst/>
              <a:rect l="0" t="0" r="0" b="0"/>
              <a:pathLst>
                <a:path w="302340" h="171978">
                  <a:moveTo>
                    <a:pt x="166345" y="84382"/>
                  </a:moveTo>
                  <a:lnTo>
                    <a:pt x="164850" y="76276"/>
                  </a:lnTo>
                  <a:cubicBezTo>
                    <a:pt x="171031" y="72142"/>
                    <a:pt x="177089" y="64341"/>
                    <a:pt x="179842" y="49749"/>
                  </a:cubicBezTo>
                  <a:cubicBezTo>
                    <a:pt x="184842" y="41434"/>
                    <a:pt x="179842" y="36338"/>
                    <a:pt x="179842" y="36338"/>
                  </a:cubicBezTo>
                  <a:lnTo>
                    <a:pt x="179842" y="23832"/>
                  </a:lnTo>
                  <a:cubicBezTo>
                    <a:pt x="179766" y="23489"/>
                    <a:pt x="179661" y="23232"/>
                    <a:pt x="179594" y="22898"/>
                  </a:cubicBezTo>
                  <a:cubicBezTo>
                    <a:pt x="179318" y="19136"/>
                    <a:pt x="178689" y="15240"/>
                    <a:pt x="177499" y="11678"/>
                  </a:cubicBezTo>
                  <a:cubicBezTo>
                    <a:pt x="173260" y="7353"/>
                    <a:pt x="166459" y="686"/>
                    <a:pt x="149876" y="29"/>
                  </a:cubicBezTo>
                  <a:cubicBezTo>
                    <a:pt x="138360" y="-371"/>
                    <a:pt x="126826" y="3496"/>
                    <a:pt x="121977" y="7020"/>
                  </a:cubicBezTo>
                  <a:cubicBezTo>
                    <a:pt x="119711" y="10382"/>
                    <a:pt x="118282" y="14507"/>
                    <a:pt x="117396" y="18717"/>
                  </a:cubicBezTo>
                  <a:cubicBezTo>
                    <a:pt x="116872" y="20098"/>
                    <a:pt x="116386" y="21536"/>
                    <a:pt x="116024" y="23155"/>
                  </a:cubicBezTo>
                  <a:lnTo>
                    <a:pt x="116024" y="35652"/>
                  </a:lnTo>
                  <a:cubicBezTo>
                    <a:pt x="116024" y="35652"/>
                    <a:pt x="111014" y="40748"/>
                    <a:pt x="116024" y="49092"/>
                  </a:cubicBezTo>
                  <a:cubicBezTo>
                    <a:pt x="118682" y="63208"/>
                    <a:pt x="124464" y="70952"/>
                    <a:pt x="130455" y="75209"/>
                  </a:cubicBezTo>
                  <a:lnTo>
                    <a:pt x="129645" y="83953"/>
                  </a:lnTo>
                  <a:cubicBezTo>
                    <a:pt x="125921" y="85792"/>
                    <a:pt x="114567" y="91450"/>
                    <a:pt x="103232" y="97555"/>
                  </a:cubicBezTo>
                  <a:cubicBezTo>
                    <a:pt x="90278" y="91183"/>
                    <a:pt x="76181" y="86335"/>
                    <a:pt x="76181" y="86335"/>
                  </a:cubicBezTo>
                  <a:lnTo>
                    <a:pt x="74876" y="79143"/>
                  </a:lnTo>
                  <a:cubicBezTo>
                    <a:pt x="79553" y="75971"/>
                    <a:pt x="84182" y="70028"/>
                    <a:pt x="86268" y="58903"/>
                  </a:cubicBezTo>
                  <a:cubicBezTo>
                    <a:pt x="87802" y="56369"/>
                    <a:pt x="88059" y="52397"/>
                    <a:pt x="87859" y="49540"/>
                  </a:cubicBezTo>
                  <a:cubicBezTo>
                    <a:pt x="88307" y="45834"/>
                    <a:pt x="89154" y="35690"/>
                    <a:pt x="86459" y="27613"/>
                  </a:cubicBezTo>
                  <a:cubicBezTo>
                    <a:pt x="83001" y="24098"/>
                    <a:pt x="77458" y="18679"/>
                    <a:pt x="63980" y="18126"/>
                  </a:cubicBezTo>
                  <a:cubicBezTo>
                    <a:pt x="54588" y="17802"/>
                    <a:pt x="45206" y="20936"/>
                    <a:pt x="41244" y="23832"/>
                  </a:cubicBezTo>
                  <a:cubicBezTo>
                    <a:pt x="36643" y="30651"/>
                    <a:pt x="36205" y="41291"/>
                    <a:pt x="36481" y="47292"/>
                  </a:cubicBezTo>
                  <a:cubicBezTo>
                    <a:pt x="35833" y="50197"/>
                    <a:pt x="35557" y="54988"/>
                    <a:pt x="37596" y="58388"/>
                  </a:cubicBezTo>
                  <a:cubicBezTo>
                    <a:pt x="39634" y="69171"/>
                    <a:pt x="44053" y="75057"/>
                    <a:pt x="48616" y="78286"/>
                  </a:cubicBezTo>
                  <a:lnTo>
                    <a:pt x="47863" y="86344"/>
                  </a:lnTo>
                  <a:cubicBezTo>
                    <a:pt x="47863" y="86344"/>
                    <a:pt x="16098" y="100575"/>
                    <a:pt x="9078" y="106928"/>
                  </a:cubicBezTo>
                  <a:cubicBezTo>
                    <a:pt x="2544" y="112814"/>
                    <a:pt x="-3019" y="130188"/>
                    <a:pt x="1848" y="137570"/>
                  </a:cubicBezTo>
                  <a:cubicBezTo>
                    <a:pt x="17917" y="145418"/>
                    <a:pt x="38291" y="150819"/>
                    <a:pt x="59789" y="151819"/>
                  </a:cubicBezTo>
                  <a:cubicBezTo>
                    <a:pt x="57665" y="140760"/>
                    <a:pt x="63961" y="123425"/>
                    <a:pt x="71209" y="116881"/>
                  </a:cubicBezTo>
                  <a:cubicBezTo>
                    <a:pt x="73714" y="114633"/>
                    <a:pt x="78648" y="111595"/>
                    <a:pt x="84459" y="108375"/>
                  </a:cubicBezTo>
                  <a:cubicBezTo>
                    <a:pt x="81839" y="110080"/>
                    <a:pt x="79658" y="111614"/>
                    <a:pt x="78286" y="112843"/>
                  </a:cubicBezTo>
                  <a:cubicBezTo>
                    <a:pt x="69752" y="120558"/>
                    <a:pt x="62427" y="143418"/>
                    <a:pt x="68818" y="153048"/>
                  </a:cubicBezTo>
                  <a:cubicBezTo>
                    <a:pt x="112700" y="174527"/>
                    <a:pt x="181109" y="182118"/>
                    <a:pt x="236173" y="152190"/>
                  </a:cubicBezTo>
                  <a:cubicBezTo>
                    <a:pt x="240164" y="144809"/>
                    <a:pt x="232620" y="126683"/>
                    <a:pt x="228410" y="119444"/>
                  </a:cubicBezTo>
                  <a:cubicBezTo>
                    <a:pt x="218704" y="105404"/>
                    <a:pt x="183347" y="87859"/>
                    <a:pt x="166345" y="84382"/>
                  </a:cubicBezTo>
                  <a:close/>
                  <a:moveTo>
                    <a:pt x="293275" y="105251"/>
                  </a:moveTo>
                  <a:cubicBezTo>
                    <a:pt x="286255" y="98898"/>
                    <a:pt x="254489" y="84658"/>
                    <a:pt x="254489" y="84658"/>
                  </a:cubicBezTo>
                  <a:lnTo>
                    <a:pt x="253737" y="76610"/>
                  </a:lnTo>
                  <a:cubicBezTo>
                    <a:pt x="258299" y="73381"/>
                    <a:pt x="262709" y="67494"/>
                    <a:pt x="264748" y="56712"/>
                  </a:cubicBezTo>
                  <a:cubicBezTo>
                    <a:pt x="266786" y="53311"/>
                    <a:pt x="266510" y="48511"/>
                    <a:pt x="265872" y="45606"/>
                  </a:cubicBezTo>
                  <a:cubicBezTo>
                    <a:pt x="266129" y="39615"/>
                    <a:pt x="265681" y="28975"/>
                    <a:pt x="261100" y="22155"/>
                  </a:cubicBezTo>
                  <a:cubicBezTo>
                    <a:pt x="257147" y="19260"/>
                    <a:pt x="247755" y="16126"/>
                    <a:pt x="238363" y="16450"/>
                  </a:cubicBezTo>
                  <a:cubicBezTo>
                    <a:pt x="224886" y="17002"/>
                    <a:pt x="219342" y="22422"/>
                    <a:pt x="215904" y="25927"/>
                  </a:cubicBezTo>
                  <a:cubicBezTo>
                    <a:pt x="213198" y="33995"/>
                    <a:pt x="214056" y="44148"/>
                    <a:pt x="214494" y="47854"/>
                  </a:cubicBezTo>
                  <a:cubicBezTo>
                    <a:pt x="214294" y="50711"/>
                    <a:pt x="214560" y="54683"/>
                    <a:pt x="216084" y="57217"/>
                  </a:cubicBezTo>
                  <a:cubicBezTo>
                    <a:pt x="218180" y="68342"/>
                    <a:pt x="222800" y="74286"/>
                    <a:pt x="227486" y="77457"/>
                  </a:cubicBezTo>
                  <a:lnTo>
                    <a:pt x="226181" y="84649"/>
                  </a:lnTo>
                  <a:cubicBezTo>
                    <a:pt x="226181" y="84649"/>
                    <a:pt x="211179" y="89802"/>
                    <a:pt x="197920" y="96469"/>
                  </a:cubicBezTo>
                  <a:cubicBezTo>
                    <a:pt x="210436" y="102546"/>
                    <a:pt x="225952" y="110538"/>
                    <a:pt x="231134" y="115195"/>
                  </a:cubicBezTo>
                  <a:cubicBezTo>
                    <a:pt x="238402" y="121739"/>
                    <a:pt x="244679" y="139084"/>
                    <a:pt x="242545" y="150133"/>
                  </a:cubicBezTo>
                  <a:cubicBezTo>
                    <a:pt x="264052" y="149133"/>
                    <a:pt x="284426" y="143723"/>
                    <a:pt x="300486" y="135874"/>
                  </a:cubicBezTo>
                  <a:cubicBezTo>
                    <a:pt x="305362" y="128521"/>
                    <a:pt x="299800" y="111138"/>
                    <a:pt x="293275" y="105251"/>
                  </a:cubicBezTo>
                  <a:close/>
                </a:path>
              </a:pathLst>
            </a:custGeom>
            <a:solidFill>
              <a:srgbClr val="6965EE">
                <a:alpha val="100000"/>
              </a:srgbClr>
            </a:solidFill>
          </p:spPr>
        </p:sp>
      </p:grpSp>
      <p:sp>
        <p:nvSpPr>
          <p:cNvPr id="11" name="TextBox 11"/>
          <p:cNvSpPr txBox="1"/>
          <p:nvPr/>
        </p:nvSpPr>
        <p:spPr>
          <a:xfrm rot="21600000">
            <a:off x="1085850" y="2032949"/>
            <a:ext cx="4579200" cy="342900"/>
          </a:xfrm>
          <a:prstGeom prst="rect">
            <a:avLst/>
          </a:prstGeom>
        </p:spPr>
        <p:txBody>
          <a:bodyPr lIns="0" tIns="39600" rIns="0" bIns="0" rtlCol="0" anchor="t"/>
          <a:lstStyle/>
          <a:p>
            <a:pPr algn="ctr">
              <a:lnSpc>
                <a:spcPts val="2700"/>
              </a:lnSpc>
            </a:pPr>
            <a:r>
              <a:rPr lang="en-US" sz="2700" b="0" i="0" spc="0">
                <a:solidFill>
                  <a:srgbClr val="000000">
                    <a:alpha val="100000"/>
                  </a:srgbClr>
                </a:solidFill>
                <a:latin typeface="Hepta Slab"/>
              </a:rPr>
              <a:t>12,330 Visitor</a:t>
            </a:r>
          </a:p>
        </p:txBody>
      </p:sp>
      <p:grpSp>
        <p:nvGrpSpPr>
          <p:cNvPr id="13" name="Group 13"/>
          <p:cNvGrpSpPr/>
          <p:nvPr/>
        </p:nvGrpSpPr>
        <p:grpSpPr>
          <a:xfrm rot="21600000">
            <a:off x="971550" y="2943225"/>
            <a:ext cx="942975" cy="981075"/>
            <a:chOff x="971550" y="2943225"/>
            <a:chExt cx="942975" cy="981075"/>
          </a:xfrm>
        </p:grpSpPr>
        <p:sp>
          <p:nvSpPr>
            <p:cNvPr id="12" name="Freeform 12"/>
            <p:cNvSpPr/>
            <p:nvPr/>
          </p:nvSpPr>
          <p:spPr>
            <a:xfrm>
              <a:off x="971550" y="2943225"/>
              <a:ext cx="942975" cy="981075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000000">
                <a:alpha val="100000"/>
              </a:srgbClr>
            </a:solidFill>
          </p:spPr>
        </p:sp>
      </p:grpSp>
      <p:sp>
        <p:nvSpPr>
          <p:cNvPr id="14" name="TextBox 14"/>
          <p:cNvSpPr txBox="1"/>
          <p:nvPr/>
        </p:nvSpPr>
        <p:spPr>
          <a:xfrm rot="21600000">
            <a:off x="933450" y="3204524"/>
            <a:ext cx="4579200" cy="342900"/>
          </a:xfrm>
          <a:prstGeom prst="rect">
            <a:avLst/>
          </a:prstGeom>
        </p:spPr>
        <p:txBody>
          <a:bodyPr lIns="0" tIns="39600" rIns="0" bIns="0" rtlCol="0" anchor="t"/>
          <a:lstStyle/>
          <a:p>
            <a:pPr algn="ctr">
              <a:lnSpc>
                <a:spcPts val="2700"/>
              </a:lnSpc>
            </a:pPr>
            <a:r>
              <a:rPr lang="en-US" sz="2700" b="0" i="0" spc="0">
                <a:solidFill>
                  <a:srgbClr val="000000">
                    <a:alpha val="100000"/>
                  </a:srgbClr>
                </a:solidFill>
                <a:latin typeface="Hepta Slab"/>
              </a:rPr>
              <a:t>18 features</a:t>
            </a:r>
          </a:p>
        </p:txBody>
      </p:sp>
      <p:grpSp>
        <p:nvGrpSpPr>
          <p:cNvPr id="16" name="Group 16"/>
          <p:cNvGrpSpPr/>
          <p:nvPr/>
        </p:nvGrpSpPr>
        <p:grpSpPr>
          <a:xfrm rot="21600000">
            <a:off x="1123950" y="3071813"/>
            <a:ext cx="600075" cy="600075"/>
            <a:chOff x="1123950" y="3071813"/>
            <a:chExt cx="600075" cy="600075"/>
          </a:xfrm>
        </p:grpSpPr>
        <p:sp>
          <p:nvSpPr>
            <p:cNvPr id="15" name="Freeform 15"/>
            <p:cNvSpPr/>
            <p:nvPr/>
          </p:nvSpPr>
          <p:spPr>
            <a:xfrm>
              <a:off x="1123950" y="3071813"/>
              <a:ext cx="600075" cy="600075"/>
            </a:xfrm>
            <a:custGeom>
              <a:avLst/>
              <a:gdLst/>
              <a:ahLst/>
              <a:cxnLst/>
              <a:rect l="0" t="0" r="0" b="0"/>
              <a:pathLst>
                <a:path w="301314" h="288836">
                  <a:moveTo>
                    <a:pt x="301314" y="113128"/>
                  </a:moveTo>
                  <a:lnTo>
                    <a:pt x="197577" y="95469"/>
                  </a:lnTo>
                  <a:lnTo>
                    <a:pt x="153343" y="0"/>
                  </a:lnTo>
                  <a:lnTo>
                    <a:pt x="104470" y="93183"/>
                  </a:lnTo>
                  <a:lnTo>
                    <a:pt x="0" y="105785"/>
                  </a:lnTo>
                  <a:lnTo>
                    <a:pt x="73543" y="181032"/>
                  </a:lnTo>
                  <a:lnTo>
                    <a:pt x="53226" y="284283"/>
                  </a:lnTo>
                  <a:lnTo>
                    <a:pt x="147523" y="237611"/>
                  </a:lnTo>
                  <a:lnTo>
                    <a:pt x="239430" y="288836"/>
                  </a:lnTo>
                  <a:lnTo>
                    <a:pt x="224180" y="184718"/>
                  </a:lnTo>
                  <a:lnTo>
                    <a:pt x="301314" y="113128"/>
                  </a:lnTo>
                  <a:close/>
                  <a:moveTo>
                    <a:pt x="147885" y="223266"/>
                  </a:moveTo>
                  <a:lnTo>
                    <a:pt x="70666" y="261499"/>
                  </a:lnTo>
                  <a:lnTo>
                    <a:pt x="87297" y="176946"/>
                  </a:lnTo>
                  <a:lnTo>
                    <a:pt x="27080" y="115319"/>
                  </a:lnTo>
                  <a:lnTo>
                    <a:pt x="112624" y="105004"/>
                  </a:lnTo>
                  <a:lnTo>
                    <a:pt x="152638" y="28689"/>
                  </a:lnTo>
                  <a:lnTo>
                    <a:pt x="188881" y="106871"/>
                  </a:lnTo>
                  <a:lnTo>
                    <a:pt x="273825" y="121339"/>
                  </a:lnTo>
                  <a:lnTo>
                    <a:pt x="210674" y="179956"/>
                  </a:lnTo>
                  <a:lnTo>
                    <a:pt x="223152" y="265205"/>
                  </a:lnTo>
                  <a:lnTo>
                    <a:pt x="147885" y="223266"/>
                  </a:lnTo>
                  <a:close/>
                  <a:moveTo>
                    <a:pt x="222171" y="137874"/>
                  </a:moveTo>
                  <a:lnTo>
                    <a:pt x="173565" y="129597"/>
                  </a:lnTo>
                  <a:lnTo>
                    <a:pt x="152829" y="84868"/>
                  </a:lnTo>
                  <a:lnTo>
                    <a:pt x="129940" y="128540"/>
                  </a:lnTo>
                  <a:lnTo>
                    <a:pt x="80991" y="134426"/>
                  </a:lnTo>
                  <a:lnTo>
                    <a:pt x="115453" y="169697"/>
                  </a:lnTo>
                  <a:lnTo>
                    <a:pt x="105928" y="218075"/>
                  </a:lnTo>
                  <a:lnTo>
                    <a:pt x="150114" y="196205"/>
                  </a:lnTo>
                  <a:lnTo>
                    <a:pt x="193177" y="220208"/>
                  </a:lnTo>
                  <a:lnTo>
                    <a:pt x="186033" y="171421"/>
                  </a:lnTo>
                  <a:lnTo>
                    <a:pt x="222171" y="137874"/>
                  </a:lnTo>
                  <a:close/>
                  <a:moveTo>
                    <a:pt x="150285" y="189024"/>
                  </a:moveTo>
                  <a:lnTo>
                    <a:pt x="114643" y="206673"/>
                  </a:lnTo>
                  <a:lnTo>
                    <a:pt x="122330" y="167650"/>
                  </a:lnTo>
                  <a:lnTo>
                    <a:pt x="94526" y="139198"/>
                  </a:lnTo>
                  <a:lnTo>
                    <a:pt x="134017" y="134445"/>
                  </a:lnTo>
                  <a:lnTo>
                    <a:pt x="152476" y="99212"/>
                  </a:lnTo>
                  <a:lnTo>
                    <a:pt x="169212" y="135303"/>
                  </a:lnTo>
                  <a:lnTo>
                    <a:pt x="208417" y="141980"/>
                  </a:lnTo>
                  <a:lnTo>
                    <a:pt x="179251" y="169031"/>
                  </a:lnTo>
                  <a:lnTo>
                    <a:pt x="185014" y="208388"/>
                  </a:lnTo>
                  <a:lnTo>
                    <a:pt x="150285" y="189024"/>
                  </a:lnTo>
                  <a:close/>
                </a:path>
              </a:pathLst>
            </a:custGeom>
            <a:solidFill>
              <a:srgbClr val="6965EE">
                <a:alpha val="100000"/>
              </a:srgbClr>
            </a:solidFill>
          </p:spPr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7620000" cy="5715000"/>
            <a:chOff x="0" y="0"/>
            <a:chExt cx="7620000" cy="57150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7620000" cy="5715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65EE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21600000">
            <a:off x="319089" y="381000"/>
            <a:ext cx="6981822" cy="4953000"/>
            <a:chOff x="319089" y="381000"/>
            <a:chExt cx="6981822" cy="4953000"/>
          </a:xfrm>
        </p:grpSpPr>
        <p:sp>
          <p:nvSpPr>
            <p:cNvPr id="4" name="Freeform 4"/>
            <p:cNvSpPr/>
            <p:nvPr/>
          </p:nvSpPr>
          <p:spPr>
            <a:xfrm>
              <a:off x="319089" y="381000"/>
              <a:ext cx="6981822" cy="4953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FEEF0">
                <a:alpha val="100000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 rot="21600000">
            <a:off x="-152400" y="842324"/>
            <a:ext cx="4579200" cy="933450"/>
          </a:xfrm>
          <a:prstGeom prst="rect">
            <a:avLst/>
          </a:prstGeom>
        </p:spPr>
        <p:txBody>
          <a:bodyPr lIns="0" tIns="54000" rIns="0" bIns="0" rtlCol="0" anchor="t"/>
          <a:lstStyle/>
          <a:p>
            <a:pPr algn="ctr">
              <a:lnSpc>
                <a:spcPts val="3675"/>
              </a:lnSpc>
            </a:pPr>
            <a:r>
              <a:rPr lang="en-US" sz="3675" b="0" i="0" spc="0">
                <a:solidFill>
                  <a:srgbClr val="000000">
                    <a:alpha val="100000"/>
                  </a:srgbClr>
                </a:solidFill>
                <a:latin typeface="Hepta Slab"/>
              </a:rPr>
              <a:t>Problem: </a:t>
            </a:r>
          </a:p>
          <a:p>
            <a:pPr algn="ctr">
              <a:lnSpc>
                <a:spcPts val="3675"/>
              </a:lnSpc>
            </a:pPr>
            <a:endParaRPr lang="en-US" sz="3675" b="0" i="0" spc="0">
              <a:solidFill>
                <a:srgbClr val="000000">
                  <a:alpha val="100000"/>
                </a:srgbClr>
              </a:solidFill>
              <a:latin typeface="Hepta Slab"/>
            </a:endParaRPr>
          </a:p>
        </p:txBody>
      </p:sp>
      <p:sp>
        <p:nvSpPr>
          <p:cNvPr id="7" name="TextBox 7"/>
          <p:cNvSpPr txBox="1"/>
          <p:nvPr/>
        </p:nvSpPr>
        <p:spPr>
          <a:xfrm rot="21600000">
            <a:off x="2181225" y="2175824"/>
            <a:ext cx="4798275" cy="1371600"/>
          </a:xfrm>
          <a:prstGeom prst="rect">
            <a:avLst/>
          </a:prstGeom>
        </p:spPr>
        <p:txBody>
          <a:bodyPr lIns="0" tIns="39600" rIns="0" bIns="0" rtlCol="0" anchor="t"/>
          <a:lstStyle/>
          <a:p>
            <a:pPr algn="ctr">
              <a:lnSpc>
                <a:spcPts val="2700"/>
              </a:lnSpc>
            </a:pPr>
            <a:r>
              <a:rPr lang="en-US" sz="2700" b="0" i="0" spc="0">
                <a:solidFill>
                  <a:srgbClr val="000000">
                    <a:alpha val="100000"/>
                  </a:srgbClr>
                </a:solidFill>
                <a:latin typeface="Hepta Slab"/>
              </a:rPr>
              <a:t> try improve the customers experience with the website, to gain more revenues</a:t>
            </a:r>
          </a:p>
        </p:txBody>
      </p:sp>
      <p:grpSp>
        <p:nvGrpSpPr>
          <p:cNvPr id="9" name="Group 9"/>
          <p:cNvGrpSpPr/>
          <p:nvPr/>
        </p:nvGrpSpPr>
        <p:grpSpPr>
          <a:xfrm rot="21600000">
            <a:off x="1019175" y="2295525"/>
            <a:ext cx="942975" cy="981075"/>
            <a:chOff x="1019175" y="2295525"/>
            <a:chExt cx="942975" cy="981075"/>
          </a:xfrm>
        </p:grpSpPr>
        <p:sp>
          <p:nvSpPr>
            <p:cNvPr id="8" name="Freeform 8"/>
            <p:cNvSpPr/>
            <p:nvPr/>
          </p:nvSpPr>
          <p:spPr>
            <a:xfrm>
              <a:off x="1019175" y="2295525"/>
              <a:ext cx="942975" cy="981075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000000">
                <a:alpha val="100000"/>
              </a:srgbClr>
            </a:solidFill>
          </p:spPr>
        </p:sp>
      </p:grpSp>
      <p:grpSp>
        <p:nvGrpSpPr>
          <p:cNvPr id="11" name="Group 11"/>
          <p:cNvGrpSpPr/>
          <p:nvPr/>
        </p:nvGrpSpPr>
        <p:grpSpPr>
          <a:xfrm rot="21600000">
            <a:off x="1171575" y="2371725"/>
            <a:ext cx="647700" cy="828675"/>
            <a:chOff x="1171575" y="2371725"/>
            <a:chExt cx="647700" cy="828675"/>
          </a:xfrm>
        </p:grpSpPr>
        <p:sp>
          <p:nvSpPr>
            <p:cNvPr id="10" name="Freeform 10"/>
            <p:cNvSpPr/>
            <p:nvPr/>
          </p:nvSpPr>
          <p:spPr>
            <a:xfrm>
              <a:off x="1171575" y="2371725"/>
              <a:ext cx="647700" cy="828675"/>
            </a:xfrm>
            <a:custGeom>
              <a:avLst/>
              <a:gdLst/>
              <a:ahLst/>
              <a:cxnLst/>
              <a:rect l="0" t="0" r="0" b="0"/>
              <a:pathLst>
                <a:path w="204511" h="303599">
                  <a:moveTo>
                    <a:pt x="102260" y="303599"/>
                  </a:moveTo>
                  <a:cubicBezTo>
                    <a:pt x="63865" y="303599"/>
                    <a:pt x="33728" y="293750"/>
                    <a:pt x="15097" y="275110"/>
                  </a:cubicBezTo>
                  <a:cubicBezTo>
                    <a:pt x="5086" y="265109"/>
                    <a:pt x="0" y="249307"/>
                    <a:pt x="0" y="228133"/>
                  </a:cubicBezTo>
                  <a:cubicBezTo>
                    <a:pt x="0" y="199253"/>
                    <a:pt x="6048" y="169097"/>
                    <a:pt x="16583" y="145399"/>
                  </a:cubicBezTo>
                  <a:cubicBezTo>
                    <a:pt x="29508" y="114357"/>
                    <a:pt x="48092" y="91620"/>
                    <a:pt x="70399" y="79533"/>
                  </a:cubicBezTo>
                  <a:cubicBezTo>
                    <a:pt x="59931" y="56044"/>
                    <a:pt x="50921" y="35766"/>
                    <a:pt x="50921" y="24469"/>
                  </a:cubicBezTo>
                  <a:cubicBezTo>
                    <a:pt x="50921" y="18268"/>
                    <a:pt x="58798" y="11096"/>
                    <a:pt x="69132" y="10667"/>
                  </a:cubicBezTo>
                  <a:cubicBezTo>
                    <a:pt x="77753" y="7962"/>
                    <a:pt x="86116" y="7962"/>
                    <a:pt x="94212" y="7962"/>
                  </a:cubicBezTo>
                  <a:lnTo>
                    <a:pt x="98898" y="7962"/>
                  </a:lnTo>
                  <a:lnTo>
                    <a:pt x="99089" y="8896"/>
                  </a:lnTo>
                  <a:lnTo>
                    <a:pt x="99651" y="2619"/>
                  </a:lnTo>
                  <a:lnTo>
                    <a:pt x="104937" y="2619"/>
                  </a:lnTo>
                  <a:cubicBezTo>
                    <a:pt x="106813" y="2619"/>
                    <a:pt x="109423" y="2228"/>
                    <a:pt x="112624" y="1781"/>
                  </a:cubicBezTo>
                  <a:cubicBezTo>
                    <a:pt x="121444" y="552"/>
                    <a:pt x="135712" y="-1429"/>
                    <a:pt x="149371" y="1600"/>
                  </a:cubicBezTo>
                  <a:cubicBezTo>
                    <a:pt x="149828" y="1695"/>
                    <a:pt x="150657" y="1876"/>
                    <a:pt x="151533" y="2285"/>
                  </a:cubicBezTo>
                  <a:cubicBezTo>
                    <a:pt x="153276" y="2876"/>
                    <a:pt x="154524" y="3971"/>
                    <a:pt x="155238" y="5400"/>
                  </a:cubicBezTo>
                  <a:cubicBezTo>
                    <a:pt x="155924" y="6781"/>
                    <a:pt x="156210" y="8029"/>
                    <a:pt x="155686" y="10582"/>
                  </a:cubicBezTo>
                  <a:cubicBezTo>
                    <a:pt x="159515" y="5391"/>
                    <a:pt x="160877" y="5781"/>
                    <a:pt x="164068" y="7267"/>
                  </a:cubicBezTo>
                  <a:cubicBezTo>
                    <a:pt x="179270" y="14173"/>
                    <a:pt x="185757" y="20126"/>
                    <a:pt x="185757" y="27155"/>
                  </a:cubicBezTo>
                  <a:cubicBezTo>
                    <a:pt x="185757" y="37128"/>
                    <a:pt x="182089" y="46462"/>
                    <a:pt x="173888" y="57426"/>
                  </a:cubicBezTo>
                  <a:cubicBezTo>
                    <a:pt x="163906" y="69903"/>
                    <a:pt x="158344" y="81038"/>
                    <a:pt x="155667" y="86401"/>
                  </a:cubicBezTo>
                  <a:lnTo>
                    <a:pt x="150124" y="84562"/>
                  </a:lnTo>
                  <a:lnTo>
                    <a:pt x="144951" y="81972"/>
                  </a:lnTo>
                  <a:cubicBezTo>
                    <a:pt x="148171" y="75523"/>
                    <a:pt x="154105" y="63636"/>
                    <a:pt x="164735" y="50349"/>
                  </a:cubicBezTo>
                  <a:cubicBezTo>
                    <a:pt x="171326" y="41547"/>
                    <a:pt x="174184" y="34575"/>
                    <a:pt x="174184" y="27165"/>
                  </a:cubicBezTo>
                  <a:lnTo>
                    <a:pt x="174184" y="27165"/>
                  </a:lnTo>
                  <a:cubicBezTo>
                    <a:pt x="174127" y="27165"/>
                    <a:pt x="173003" y="24593"/>
                    <a:pt x="163363" y="19745"/>
                  </a:cubicBezTo>
                  <a:cubicBezTo>
                    <a:pt x="160944" y="23431"/>
                    <a:pt x="157163" y="29555"/>
                    <a:pt x="154153" y="34413"/>
                  </a:cubicBezTo>
                  <a:cubicBezTo>
                    <a:pt x="139151" y="58645"/>
                    <a:pt x="138884" y="59083"/>
                    <a:pt x="133683" y="57016"/>
                  </a:cubicBezTo>
                  <a:lnTo>
                    <a:pt x="131569" y="56168"/>
                  </a:lnTo>
                  <a:lnTo>
                    <a:pt x="130464" y="53978"/>
                  </a:lnTo>
                  <a:cubicBezTo>
                    <a:pt x="128949" y="50777"/>
                    <a:pt x="129664" y="48082"/>
                    <a:pt x="137436" y="27784"/>
                  </a:cubicBezTo>
                  <a:cubicBezTo>
                    <a:pt x="139265" y="22993"/>
                    <a:pt x="141751" y="16497"/>
                    <a:pt x="143189" y="12210"/>
                  </a:cubicBezTo>
                  <a:cubicBezTo>
                    <a:pt x="131788" y="10410"/>
                    <a:pt x="121768" y="12182"/>
                    <a:pt x="114214" y="13230"/>
                  </a:cubicBezTo>
                  <a:cubicBezTo>
                    <a:pt x="112795" y="13430"/>
                    <a:pt x="111471" y="13620"/>
                    <a:pt x="110252" y="13763"/>
                  </a:cubicBezTo>
                  <a:lnTo>
                    <a:pt x="107156" y="48244"/>
                  </a:lnTo>
                  <a:lnTo>
                    <a:pt x="95736" y="48929"/>
                  </a:lnTo>
                  <a:lnTo>
                    <a:pt x="89525" y="19564"/>
                  </a:lnTo>
                  <a:cubicBezTo>
                    <a:pt x="83449" y="19640"/>
                    <a:pt x="77619" y="20030"/>
                    <a:pt x="71923" y="21926"/>
                  </a:cubicBezTo>
                  <a:lnTo>
                    <a:pt x="70094" y="22221"/>
                  </a:lnTo>
                  <a:cubicBezTo>
                    <a:pt x="66018" y="22221"/>
                    <a:pt x="63351" y="24212"/>
                    <a:pt x="62513" y="25260"/>
                  </a:cubicBezTo>
                  <a:cubicBezTo>
                    <a:pt x="63027" y="34556"/>
                    <a:pt x="72180" y="55111"/>
                    <a:pt x="81048" y="75009"/>
                  </a:cubicBezTo>
                  <a:lnTo>
                    <a:pt x="82315" y="77857"/>
                  </a:lnTo>
                  <a:cubicBezTo>
                    <a:pt x="85411" y="78047"/>
                    <a:pt x="88402" y="78323"/>
                    <a:pt x="91326" y="78600"/>
                  </a:cubicBezTo>
                  <a:cubicBezTo>
                    <a:pt x="96298" y="79066"/>
                    <a:pt x="101003" y="79505"/>
                    <a:pt x="106089" y="79505"/>
                  </a:cubicBezTo>
                  <a:cubicBezTo>
                    <a:pt x="119348" y="79505"/>
                    <a:pt x="135198" y="80276"/>
                    <a:pt x="152324" y="85991"/>
                  </a:cubicBezTo>
                  <a:lnTo>
                    <a:pt x="154191" y="87039"/>
                  </a:lnTo>
                  <a:cubicBezTo>
                    <a:pt x="170707" y="100802"/>
                    <a:pt x="182356" y="120414"/>
                    <a:pt x="190871" y="148770"/>
                  </a:cubicBezTo>
                  <a:cubicBezTo>
                    <a:pt x="199901" y="175869"/>
                    <a:pt x="204511" y="199929"/>
                    <a:pt x="204511" y="220103"/>
                  </a:cubicBezTo>
                  <a:cubicBezTo>
                    <a:pt x="204511" y="240687"/>
                    <a:pt x="201235" y="254679"/>
                    <a:pt x="193234" y="268204"/>
                  </a:cubicBezTo>
                  <a:cubicBezTo>
                    <a:pt x="184052" y="291693"/>
                    <a:pt x="153457" y="303599"/>
                    <a:pt x="102260" y="303599"/>
                  </a:cubicBezTo>
                  <a:close/>
                  <a:moveTo>
                    <a:pt x="76829" y="89230"/>
                  </a:moveTo>
                  <a:cubicBezTo>
                    <a:pt x="56483" y="99888"/>
                    <a:pt x="39338" y="120853"/>
                    <a:pt x="27213" y="149980"/>
                  </a:cubicBezTo>
                  <a:cubicBezTo>
                    <a:pt x="17259" y="172383"/>
                    <a:pt x="11573" y="200824"/>
                    <a:pt x="11573" y="228142"/>
                  </a:cubicBezTo>
                  <a:cubicBezTo>
                    <a:pt x="11573" y="246135"/>
                    <a:pt x="15507" y="259184"/>
                    <a:pt x="23279" y="266928"/>
                  </a:cubicBezTo>
                  <a:cubicBezTo>
                    <a:pt x="39700" y="283359"/>
                    <a:pt x="67008" y="292036"/>
                    <a:pt x="102270" y="292036"/>
                  </a:cubicBezTo>
                  <a:cubicBezTo>
                    <a:pt x="147857" y="292036"/>
                    <a:pt x="175631" y="282225"/>
                    <a:pt x="182604" y="263651"/>
                  </a:cubicBezTo>
                  <a:lnTo>
                    <a:pt x="183061" y="262699"/>
                  </a:lnTo>
                  <a:cubicBezTo>
                    <a:pt x="190176" y="250831"/>
                    <a:pt x="192948" y="238886"/>
                    <a:pt x="192948" y="220103"/>
                  </a:cubicBezTo>
                  <a:cubicBezTo>
                    <a:pt x="192948" y="201177"/>
                    <a:pt x="188538" y="178345"/>
                    <a:pt x="179851" y="152257"/>
                  </a:cubicBezTo>
                  <a:cubicBezTo>
                    <a:pt x="172022" y="126148"/>
                    <a:pt x="162077" y="108984"/>
                    <a:pt x="147628" y="96621"/>
                  </a:cubicBezTo>
                  <a:cubicBezTo>
                    <a:pt x="132464" y="91744"/>
                    <a:pt x="118148" y="91077"/>
                    <a:pt x="106109" y="91077"/>
                  </a:cubicBezTo>
                  <a:cubicBezTo>
                    <a:pt x="100489" y="91077"/>
                    <a:pt x="95288" y="90592"/>
                    <a:pt x="90259" y="90115"/>
                  </a:cubicBezTo>
                  <a:cubicBezTo>
                    <a:pt x="85715" y="89696"/>
                    <a:pt x="81410" y="89296"/>
                    <a:pt x="76829" y="89230"/>
                  </a:cubicBezTo>
                  <a:close/>
                  <a:moveTo>
                    <a:pt x="114567" y="273148"/>
                  </a:moveTo>
                  <a:lnTo>
                    <a:pt x="93745" y="273148"/>
                  </a:lnTo>
                  <a:lnTo>
                    <a:pt x="93745" y="255203"/>
                  </a:lnTo>
                  <a:cubicBezTo>
                    <a:pt x="82887" y="254441"/>
                    <a:pt x="71952" y="251231"/>
                    <a:pt x="65275" y="246773"/>
                  </a:cubicBezTo>
                  <a:lnTo>
                    <a:pt x="63513" y="245592"/>
                  </a:lnTo>
                  <a:lnTo>
                    <a:pt x="70075" y="222732"/>
                  </a:lnTo>
                  <a:lnTo>
                    <a:pt x="73295" y="224627"/>
                  </a:lnTo>
                  <a:cubicBezTo>
                    <a:pt x="78153" y="227504"/>
                    <a:pt x="88154" y="232314"/>
                    <a:pt x="100479" y="232314"/>
                  </a:cubicBezTo>
                  <a:cubicBezTo>
                    <a:pt x="110547" y="232314"/>
                    <a:pt x="117043" y="227752"/>
                    <a:pt x="117043" y="220684"/>
                  </a:cubicBezTo>
                  <a:cubicBezTo>
                    <a:pt x="117043" y="214140"/>
                    <a:pt x="111795" y="209559"/>
                    <a:pt x="98927" y="204854"/>
                  </a:cubicBezTo>
                  <a:cubicBezTo>
                    <a:pt x="82277" y="198834"/>
                    <a:pt x="65256" y="189909"/>
                    <a:pt x="65256" y="169287"/>
                  </a:cubicBezTo>
                  <a:cubicBezTo>
                    <a:pt x="65256" y="152504"/>
                    <a:pt x="76514" y="139817"/>
                    <a:pt x="94821" y="135712"/>
                  </a:cubicBezTo>
                  <a:lnTo>
                    <a:pt x="94821" y="117176"/>
                  </a:lnTo>
                  <a:lnTo>
                    <a:pt x="115662" y="117176"/>
                  </a:lnTo>
                  <a:lnTo>
                    <a:pt x="115662" y="134397"/>
                  </a:lnTo>
                  <a:cubicBezTo>
                    <a:pt x="124501" y="134978"/>
                    <a:pt x="132102" y="136978"/>
                    <a:pt x="139398" y="140626"/>
                  </a:cubicBezTo>
                  <a:lnTo>
                    <a:pt x="141570" y="141703"/>
                  </a:lnTo>
                  <a:lnTo>
                    <a:pt x="134979" y="164115"/>
                  </a:lnTo>
                  <a:lnTo>
                    <a:pt x="130931" y="162258"/>
                  </a:lnTo>
                  <a:cubicBezTo>
                    <a:pt x="126521" y="160200"/>
                    <a:pt x="119139" y="156762"/>
                    <a:pt x="108175" y="156762"/>
                  </a:cubicBezTo>
                  <a:cubicBezTo>
                    <a:pt x="99060" y="156762"/>
                    <a:pt x="93621" y="160477"/>
                    <a:pt x="93621" y="166706"/>
                  </a:cubicBezTo>
                  <a:cubicBezTo>
                    <a:pt x="93621" y="172192"/>
                    <a:pt x="98384" y="175774"/>
                    <a:pt x="114024" y="182022"/>
                  </a:cubicBezTo>
                  <a:cubicBezTo>
                    <a:pt x="136141" y="190328"/>
                    <a:pt x="145599" y="201291"/>
                    <a:pt x="145599" y="218684"/>
                  </a:cubicBezTo>
                  <a:cubicBezTo>
                    <a:pt x="145599" y="236210"/>
                    <a:pt x="133493" y="249764"/>
                    <a:pt x="114548" y="253774"/>
                  </a:cubicBezTo>
                  <a:lnTo>
                    <a:pt x="114548" y="273148"/>
                  </a:lnTo>
                  <a:close/>
                  <a:moveTo>
                    <a:pt x="99536" y="267366"/>
                  </a:moveTo>
                  <a:lnTo>
                    <a:pt x="108785" y="267366"/>
                  </a:lnTo>
                  <a:lnTo>
                    <a:pt x="108785" y="248907"/>
                  </a:lnTo>
                  <a:lnTo>
                    <a:pt x="111204" y="248507"/>
                  </a:lnTo>
                  <a:cubicBezTo>
                    <a:pt x="128597" y="245659"/>
                    <a:pt x="139827" y="233952"/>
                    <a:pt x="139827" y="218674"/>
                  </a:cubicBezTo>
                  <a:cubicBezTo>
                    <a:pt x="139827" y="203901"/>
                    <a:pt x="131740" y="194843"/>
                    <a:pt x="111938" y="187413"/>
                  </a:cubicBezTo>
                  <a:cubicBezTo>
                    <a:pt x="95593" y="180870"/>
                    <a:pt x="87849" y="176107"/>
                    <a:pt x="87849" y="166696"/>
                  </a:cubicBezTo>
                  <a:cubicBezTo>
                    <a:pt x="87849" y="159438"/>
                    <a:pt x="93183" y="150971"/>
                    <a:pt x="108194" y="150971"/>
                  </a:cubicBezTo>
                  <a:cubicBezTo>
                    <a:pt x="118843" y="150971"/>
                    <a:pt x="126359" y="153828"/>
                    <a:pt x="131331" y="156067"/>
                  </a:cubicBezTo>
                  <a:lnTo>
                    <a:pt x="134664" y="144770"/>
                  </a:lnTo>
                  <a:cubicBezTo>
                    <a:pt x="128026" y="141808"/>
                    <a:pt x="120977" y="140293"/>
                    <a:pt x="112700" y="140036"/>
                  </a:cubicBezTo>
                  <a:lnTo>
                    <a:pt x="109899" y="139950"/>
                  </a:lnTo>
                  <a:lnTo>
                    <a:pt x="109899" y="122958"/>
                  </a:lnTo>
                  <a:lnTo>
                    <a:pt x="100622" y="122958"/>
                  </a:lnTo>
                  <a:lnTo>
                    <a:pt x="100622" y="140493"/>
                  </a:lnTo>
                  <a:lnTo>
                    <a:pt x="98241" y="140912"/>
                  </a:lnTo>
                  <a:cubicBezTo>
                    <a:pt x="81477" y="143894"/>
                    <a:pt x="71057" y="154771"/>
                    <a:pt x="71057" y="169278"/>
                  </a:cubicBezTo>
                  <a:cubicBezTo>
                    <a:pt x="71057" y="183013"/>
                    <a:pt x="79705" y="191738"/>
                    <a:pt x="100908" y="199415"/>
                  </a:cubicBezTo>
                  <a:cubicBezTo>
                    <a:pt x="111757" y="203377"/>
                    <a:pt x="122834" y="208997"/>
                    <a:pt x="122834" y="220675"/>
                  </a:cubicBezTo>
                  <a:cubicBezTo>
                    <a:pt x="122834" y="231095"/>
                    <a:pt x="113852" y="238086"/>
                    <a:pt x="100479" y="238086"/>
                  </a:cubicBezTo>
                  <a:cubicBezTo>
                    <a:pt x="89135" y="238086"/>
                    <a:pt x="79600" y="234438"/>
                    <a:pt x="73609" y="231390"/>
                  </a:cubicBezTo>
                  <a:lnTo>
                    <a:pt x="70266" y="243049"/>
                  </a:lnTo>
                  <a:cubicBezTo>
                    <a:pt x="76829" y="246745"/>
                    <a:pt x="86925" y="249250"/>
                    <a:pt x="96726" y="249564"/>
                  </a:cubicBezTo>
                  <a:lnTo>
                    <a:pt x="99527" y="249659"/>
                  </a:lnTo>
                  <a:lnTo>
                    <a:pt x="99527" y="267366"/>
                  </a:lnTo>
                  <a:close/>
                </a:path>
              </a:pathLst>
            </a:custGeom>
            <a:solidFill>
              <a:srgbClr val="6965EE">
                <a:alpha val="100000"/>
              </a:srgbClr>
            </a:solidFill>
          </p:spPr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7620000" cy="5715000"/>
            <a:chOff x="0" y="0"/>
            <a:chExt cx="7620000" cy="57150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7620000" cy="5715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65EE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21600000">
            <a:off x="319089" y="381000"/>
            <a:ext cx="6981822" cy="4953000"/>
            <a:chOff x="319089" y="381000"/>
            <a:chExt cx="6981822" cy="4953000"/>
          </a:xfrm>
        </p:grpSpPr>
        <p:sp>
          <p:nvSpPr>
            <p:cNvPr id="4" name="Freeform 4"/>
            <p:cNvSpPr/>
            <p:nvPr/>
          </p:nvSpPr>
          <p:spPr>
            <a:xfrm>
              <a:off x="319089" y="381000"/>
              <a:ext cx="6981822" cy="4953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FEEF0">
                <a:alpha val="100000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 rot="21600000">
            <a:off x="-152400" y="842324"/>
            <a:ext cx="4579200" cy="933450"/>
          </a:xfrm>
          <a:prstGeom prst="rect">
            <a:avLst/>
          </a:prstGeom>
        </p:spPr>
        <p:txBody>
          <a:bodyPr lIns="0" tIns="54000" rIns="0" bIns="0" rtlCol="0" anchor="t"/>
          <a:lstStyle/>
          <a:p>
            <a:pPr algn="ctr">
              <a:lnSpc>
                <a:spcPts val="3675"/>
              </a:lnSpc>
            </a:pPr>
            <a:r>
              <a:rPr lang="en-US" sz="3675" b="0" i="0" spc="0">
                <a:solidFill>
                  <a:srgbClr val="000000">
                    <a:alpha val="100000"/>
                  </a:srgbClr>
                </a:solidFill>
                <a:latin typeface="Hepta Slab"/>
              </a:rPr>
              <a:t>Target:</a:t>
            </a:r>
          </a:p>
          <a:p>
            <a:pPr algn="ctr">
              <a:lnSpc>
                <a:spcPts val="3675"/>
              </a:lnSpc>
            </a:pPr>
            <a:endParaRPr lang="en-US" sz="3675" b="0" i="0" spc="0">
              <a:solidFill>
                <a:srgbClr val="000000">
                  <a:alpha val="100000"/>
                </a:srgbClr>
              </a:solidFill>
              <a:latin typeface="Hepta Slab"/>
            </a:endParaRPr>
          </a:p>
        </p:txBody>
      </p:sp>
      <p:sp>
        <p:nvSpPr>
          <p:cNvPr id="7" name="TextBox 7"/>
          <p:cNvSpPr txBox="1"/>
          <p:nvPr/>
        </p:nvSpPr>
        <p:spPr>
          <a:xfrm rot="21600000">
            <a:off x="1352550" y="1956749"/>
            <a:ext cx="4798275" cy="342900"/>
          </a:xfrm>
          <a:prstGeom prst="rect">
            <a:avLst/>
          </a:prstGeom>
        </p:spPr>
        <p:txBody>
          <a:bodyPr lIns="0" tIns="39600" rIns="0" bIns="0" rtlCol="0" anchor="t"/>
          <a:lstStyle/>
          <a:p>
            <a:pPr algn="ctr">
              <a:lnSpc>
                <a:spcPts val="2700"/>
              </a:lnSpc>
            </a:pPr>
            <a:r>
              <a:rPr lang="en-US" sz="2700" b="0" i="0" spc="0">
                <a:solidFill>
                  <a:srgbClr val="000000">
                    <a:alpha val="100000"/>
                  </a:srgbClr>
                </a:solidFill>
                <a:latin typeface="Hepta Slab"/>
              </a:rPr>
              <a:t>Revenue</a:t>
            </a:r>
          </a:p>
        </p:txBody>
      </p:sp>
      <p:grpSp>
        <p:nvGrpSpPr>
          <p:cNvPr id="9" name="Group 9"/>
          <p:cNvGrpSpPr/>
          <p:nvPr/>
        </p:nvGrpSpPr>
        <p:grpSpPr>
          <a:xfrm rot="21600000">
            <a:off x="2266950" y="2933700"/>
            <a:ext cx="942975" cy="981075"/>
            <a:chOff x="2266950" y="2933700"/>
            <a:chExt cx="942975" cy="981075"/>
          </a:xfrm>
        </p:grpSpPr>
        <p:sp>
          <p:nvSpPr>
            <p:cNvPr id="8" name="Freeform 8"/>
            <p:cNvSpPr/>
            <p:nvPr/>
          </p:nvSpPr>
          <p:spPr>
            <a:xfrm>
              <a:off x="2266950" y="2933700"/>
              <a:ext cx="942975" cy="981075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000000">
                <a:alpha val="100000"/>
              </a:srgbClr>
            </a:solidFill>
          </p:spPr>
        </p:sp>
      </p:grpSp>
      <p:grpSp>
        <p:nvGrpSpPr>
          <p:cNvPr id="11" name="Group 11"/>
          <p:cNvGrpSpPr/>
          <p:nvPr/>
        </p:nvGrpSpPr>
        <p:grpSpPr>
          <a:xfrm rot="21600000">
            <a:off x="2314575" y="3014663"/>
            <a:ext cx="771525" cy="695325"/>
            <a:chOff x="2314575" y="3014663"/>
            <a:chExt cx="771525" cy="695325"/>
          </a:xfrm>
        </p:grpSpPr>
        <p:sp>
          <p:nvSpPr>
            <p:cNvPr id="10" name="Freeform 10"/>
            <p:cNvSpPr/>
            <p:nvPr/>
          </p:nvSpPr>
          <p:spPr>
            <a:xfrm>
              <a:off x="2314575" y="3014663"/>
              <a:ext cx="771525" cy="695325"/>
            </a:xfrm>
            <a:custGeom>
              <a:avLst/>
              <a:gdLst/>
              <a:ahLst/>
              <a:cxnLst/>
              <a:rect l="0" t="0" r="0" b="0"/>
              <a:pathLst>
                <a:path w="304800" h="254251">
                  <a:moveTo>
                    <a:pt x="258089" y="248708"/>
                  </a:moveTo>
                  <a:cubicBezTo>
                    <a:pt x="258089" y="251870"/>
                    <a:pt x="255718" y="254251"/>
                    <a:pt x="252546" y="254251"/>
                  </a:cubicBezTo>
                  <a:lnTo>
                    <a:pt x="181289" y="254251"/>
                  </a:lnTo>
                  <a:cubicBezTo>
                    <a:pt x="158334" y="254251"/>
                    <a:pt x="136160" y="245546"/>
                    <a:pt x="119539" y="230506"/>
                  </a:cubicBezTo>
                  <a:lnTo>
                    <a:pt x="70456" y="193301"/>
                  </a:lnTo>
                  <a:cubicBezTo>
                    <a:pt x="67285" y="189339"/>
                    <a:pt x="62541" y="187757"/>
                    <a:pt x="57788" y="187757"/>
                  </a:cubicBezTo>
                  <a:lnTo>
                    <a:pt x="34833" y="186967"/>
                  </a:lnTo>
                  <a:cubicBezTo>
                    <a:pt x="15040" y="186167"/>
                    <a:pt x="0" y="170327"/>
                    <a:pt x="0" y="151324"/>
                  </a:cubicBezTo>
                  <a:lnTo>
                    <a:pt x="0" y="121244"/>
                  </a:lnTo>
                  <a:cubicBezTo>
                    <a:pt x="0" y="107786"/>
                    <a:pt x="11087" y="97489"/>
                    <a:pt x="23746" y="97489"/>
                  </a:cubicBezTo>
                  <a:lnTo>
                    <a:pt x="53035" y="97489"/>
                  </a:lnTo>
                  <a:cubicBezTo>
                    <a:pt x="56197" y="97489"/>
                    <a:pt x="58579" y="99070"/>
                    <a:pt x="58579" y="102242"/>
                  </a:cubicBezTo>
                  <a:cubicBezTo>
                    <a:pt x="58579" y="105414"/>
                    <a:pt x="56207" y="107786"/>
                    <a:pt x="53035" y="107786"/>
                  </a:cubicBezTo>
                  <a:lnTo>
                    <a:pt x="23746" y="107786"/>
                  </a:lnTo>
                  <a:cubicBezTo>
                    <a:pt x="16621" y="107786"/>
                    <a:pt x="11078" y="113329"/>
                    <a:pt x="11078" y="120454"/>
                  </a:cubicBezTo>
                  <a:lnTo>
                    <a:pt x="11078" y="150534"/>
                  </a:lnTo>
                  <a:cubicBezTo>
                    <a:pt x="11078" y="163993"/>
                    <a:pt x="21374" y="174289"/>
                    <a:pt x="34823" y="175080"/>
                  </a:cubicBezTo>
                  <a:lnTo>
                    <a:pt x="57779" y="175870"/>
                  </a:lnTo>
                  <a:cubicBezTo>
                    <a:pt x="64903" y="175870"/>
                    <a:pt x="72028" y="179033"/>
                    <a:pt x="77572" y="183785"/>
                  </a:cubicBezTo>
                  <a:lnTo>
                    <a:pt x="126654" y="221790"/>
                  </a:lnTo>
                  <a:cubicBezTo>
                    <a:pt x="141694" y="236040"/>
                    <a:pt x="161487" y="243164"/>
                    <a:pt x="181280" y="243164"/>
                  </a:cubicBezTo>
                  <a:lnTo>
                    <a:pt x="252536" y="243164"/>
                  </a:lnTo>
                  <a:cubicBezTo>
                    <a:pt x="255718" y="243164"/>
                    <a:pt x="258089" y="245536"/>
                    <a:pt x="258089" y="248708"/>
                  </a:cubicBezTo>
                  <a:close/>
                  <a:moveTo>
                    <a:pt x="172583" y="97489"/>
                  </a:moveTo>
                  <a:cubicBezTo>
                    <a:pt x="174955" y="95908"/>
                    <a:pt x="175746" y="92736"/>
                    <a:pt x="174165" y="90364"/>
                  </a:cubicBezTo>
                  <a:cubicBezTo>
                    <a:pt x="167040" y="78487"/>
                    <a:pt x="164668" y="65028"/>
                    <a:pt x="167831" y="51569"/>
                  </a:cubicBezTo>
                  <a:cubicBezTo>
                    <a:pt x="171002" y="38901"/>
                    <a:pt x="178918" y="27023"/>
                    <a:pt x="190786" y="19898"/>
                  </a:cubicBezTo>
                  <a:cubicBezTo>
                    <a:pt x="202654" y="12774"/>
                    <a:pt x="216122" y="10402"/>
                    <a:pt x="229581" y="13564"/>
                  </a:cubicBezTo>
                  <a:cubicBezTo>
                    <a:pt x="243040" y="16727"/>
                    <a:pt x="254127" y="24651"/>
                    <a:pt x="261252" y="36519"/>
                  </a:cubicBezTo>
                  <a:cubicBezTo>
                    <a:pt x="276292" y="61065"/>
                    <a:pt x="269167" y="92726"/>
                    <a:pt x="244631" y="107776"/>
                  </a:cubicBezTo>
                  <a:cubicBezTo>
                    <a:pt x="228800" y="118073"/>
                    <a:pt x="208217" y="118073"/>
                    <a:pt x="191586" y="108567"/>
                  </a:cubicBezTo>
                  <a:cubicBezTo>
                    <a:pt x="189214" y="106985"/>
                    <a:pt x="186042" y="107776"/>
                    <a:pt x="184461" y="110148"/>
                  </a:cubicBezTo>
                  <a:cubicBezTo>
                    <a:pt x="182880" y="112519"/>
                    <a:pt x="183671" y="115691"/>
                    <a:pt x="186042" y="117272"/>
                  </a:cubicBezTo>
                  <a:cubicBezTo>
                    <a:pt x="195539" y="122816"/>
                    <a:pt x="206626" y="125978"/>
                    <a:pt x="217713" y="125978"/>
                  </a:cubicBezTo>
                  <a:cubicBezTo>
                    <a:pt x="228800" y="125978"/>
                    <a:pt x="239878" y="122816"/>
                    <a:pt x="250174" y="116482"/>
                  </a:cubicBezTo>
                  <a:cubicBezTo>
                    <a:pt x="279464" y="98270"/>
                    <a:pt x="288969" y="59484"/>
                    <a:pt x="270758" y="30185"/>
                  </a:cubicBezTo>
                  <a:cubicBezTo>
                    <a:pt x="262052" y="16727"/>
                    <a:pt x="248593" y="6440"/>
                    <a:pt x="231962" y="1687"/>
                  </a:cubicBezTo>
                  <a:cubicBezTo>
                    <a:pt x="215341" y="-2276"/>
                    <a:pt x="198711" y="896"/>
                    <a:pt x="184461" y="9602"/>
                  </a:cubicBezTo>
                  <a:cubicBezTo>
                    <a:pt x="170212" y="18308"/>
                    <a:pt x="160706" y="31766"/>
                    <a:pt x="156753" y="48397"/>
                  </a:cubicBezTo>
                  <a:cubicBezTo>
                    <a:pt x="152791" y="65018"/>
                    <a:pt x="155962" y="81649"/>
                    <a:pt x="164668" y="95898"/>
                  </a:cubicBezTo>
                  <a:cubicBezTo>
                    <a:pt x="166259" y="99080"/>
                    <a:pt x="169421" y="99870"/>
                    <a:pt x="172583" y="97489"/>
                  </a:cubicBezTo>
                  <a:close/>
                  <a:moveTo>
                    <a:pt x="304800" y="228915"/>
                  </a:moveTo>
                  <a:cubicBezTo>
                    <a:pt x="304800" y="243164"/>
                    <a:pt x="292922" y="254251"/>
                    <a:pt x="279464" y="254251"/>
                  </a:cubicBezTo>
                  <a:cubicBezTo>
                    <a:pt x="276301" y="254251"/>
                    <a:pt x="273920" y="251880"/>
                    <a:pt x="273920" y="248708"/>
                  </a:cubicBezTo>
                  <a:cubicBezTo>
                    <a:pt x="273920" y="245536"/>
                    <a:pt x="276292" y="243164"/>
                    <a:pt x="279464" y="243164"/>
                  </a:cubicBezTo>
                  <a:cubicBezTo>
                    <a:pt x="287379" y="243164"/>
                    <a:pt x="294503" y="236830"/>
                    <a:pt x="294503" y="228124"/>
                  </a:cubicBezTo>
                  <a:cubicBezTo>
                    <a:pt x="294503" y="224162"/>
                    <a:pt x="292922" y="220209"/>
                    <a:pt x="289751" y="217828"/>
                  </a:cubicBezTo>
                  <a:cubicBezTo>
                    <a:pt x="286579" y="215447"/>
                    <a:pt x="283416" y="213865"/>
                    <a:pt x="279454" y="213865"/>
                  </a:cubicBezTo>
                  <a:lnTo>
                    <a:pt x="220885" y="214666"/>
                  </a:lnTo>
                  <a:cubicBezTo>
                    <a:pt x="220885" y="214666"/>
                    <a:pt x="220885" y="214666"/>
                    <a:pt x="220094" y="214666"/>
                  </a:cubicBezTo>
                  <a:cubicBezTo>
                    <a:pt x="204264" y="214666"/>
                    <a:pt x="188424" y="208331"/>
                    <a:pt x="176555" y="198044"/>
                  </a:cubicBezTo>
                  <a:lnTo>
                    <a:pt x="152800" y="175089"/>
                  </a:lnTo>
                  <a:lnTo>
                    <a:pt x="148838" y="171127"/>
                  </a:lnTo>
                  <a:lnTo>
                    <a:pt x="132217" y="156877"/>
                  </a:lnTo>
                  <a:cubicBezTo>
                    <a:pt x="129845" y="154506"/>
                    <a:pt x="129845" y="151334"/>
                    <a:pt x="131426" y="148962"/>
                  </a:cubicBezTo>
                  <a:cubicBezTo>
                    <a:pt x="133798" y="146590"/>
                    <a:pt x="136970" y="146590"/>
                    <a:pt x="139341" y="148172"/>
                  </a:cubicBezTo>
                  <a:lnTo>
                    <a:pt x="144094" y="152134"/>
                  </a:lnTo>
                  <a:cubicBezTo>
                    <a:pt x="144094" y="152134"/>
                    <a:pt x="145675" y="152924"/>
                    <a:pt x="169431" y="174299"/>
                  </a:cubicBezTo>
                  <a:lnTo>
                    <a:pt x="188433" y="190920"/>
                  </a:lnTo>
                  <a:cubicBezTo>
                    <a:pt x="191595" y="193291"/>
                    <a:pt x="194767" y="194882"/>
                    <a:pt x="199520" y="194882"/>
                  </a:cubicBezTo>
                  <a:cubicBezTo>
                    <a:pt x="203483" y="194882"/>
                    <a:pt x="207435" y="192510"/>
                    <a:pt x="209817" y="190129"/>
                  </a:cubicBezTo>
                  <a:cubicBezTo>
                    <a:pt x="212188" y="186967"/>
                    <a:pt x="213779" y="183004"/>
                    <a:pt x="213779" y="179042"/>
                  </a:cubicBezTo>
                  <a:cubicBezTo>
                    <a:pt x="213779" y="175080"/>
                    <a:pt x="211407" y="171127"/>
                    <a:pt x="209026" y="168746"/>
                  </a:cubicBezTo>
                  <a:lnTo>
                    <a:pt x="182899" y="145790"/>
                  </a:lnTo>
                  <a:cubicBezTo>
                    <a:pt x="179737" y="142628"/>
                    <a:pt x="176565" y="139456"/>
                    <a:pt x="172603" y="136294"/>
                  </a:cubicBezTo>
                  <a:cubicBezTo>
                    <a:pt x="158353" y="122835"/>
                    <a:pt x="141722" y="107004"/>
                    <a:pt x="125892" y="107004"/>
                  </a:cubicBezTo>
                  <a:lnTo>
                    <a:pt x="82334" y="107004"/>
                  </a:lnTo>
                  <a:cubicBezTo>
                    <a:pt x="79172" y="107004"/>
                    <a:pt x="76791" y="104633"/>
                    <a:pt x="76791" y="101461"/>
                  </a:cubicBezTo>
                  <a:cubicBezTo>
                    <a:pt x="76791" y="98289"/>
                    <a:pt x="79162" y="95917"/>
                    <a:pt x="82334" y="95917"/>
                  </a:cubicBezTo>
                  <a:lnTo>
                    <a:pt x="125873" y="95917"/>
                  </a:lnTo>
                  <a:cubicBezTo>
                    <a:pt x="146456" y="95917"/>
                    <a:pt x="164668" y="114129"/>
                    <a:pt x="179708" y="128379"/>
                  </a:cubicBezTo>
                  <a:cubicBezTo>
                    <a:pt x="182870" y="131541"/>
                    <a:pt x="186042" y="134713"/>
                    <a:pt x="189205" y="137084"/>
                  </a:cubicBezTo>
                  <a:lnTo>
                    <a:pt x="214541" y="160040"/>
                  </a:lnTo>
                  <a:cubicBezTo>
                    <a:pt x="214541" y="160040"/>
                    <a:pt x="214541" y="160040"/>
                    <a:pt x="215332" y="160830"/>
                  </a:cubicBezTo>
                  <a:lnTo>
                    <a:pt x="243840" y="160830"/>
                  </a:lnTo>
                  <a:cubicBezTo>
                    <a:pt x="250965" y="160830"/>
                    <a:pt x="257299" y="163202"/>
                    <a:pt x="262052" y="167955"/>
                  </a:cubicBezTo>
                  <a:cubicBezTo>
                    <a:pt x="266805" y="172708"/>
                    <a:pt x="269177" y="179042"/>
                    <a:pt x="269967" y="185376"/>
                  </a:cubicBezTo>
                  <a:cubicBezTo>
                    <a:pt x="277882" y="187748"/>
                    <a:pt x="284216" y="194873"/>
                    <a:pt x="286588" y="202797"/>
                  </a:cubicBezTo>
                  <a:cubicBezTo>
                    <a:pt x="290551" y="204379"/>
                    <a:pt x="293713" y="205960"/>
                    <a:pt x="296885" y="209132"/>
                  </a:cubicBezTo>
                  <a:cubicBezTo>
                    <a:pt x="301638" y="215456"/>
                    <a:pt x="304800" y="221790"/>
                    <a:pt x="304800" y="228915"/>
                  </a:cubicBezTo>
                  <a:close/>
                  <a:moveTo>
                    <a:pt x="222466" y="172708"/>
                  </a:moveTo>
                  <a:cubicBezTo>
                    <a:pt x="223256" y="175080"/>
                    <a:pt x="224047" y="176670"/>
                    <a:pt x="224047" y="179042"/>
                  </a:cubicBezTo>
                  <a:cubicBezTo>
                    <a:pt x="224047" y="181414"/>
                    <a:pt x="224047" y="183795"/>
                    <a:pt x="223256" y="185376"/>
                  </a:cubicBezTo>
                  <a:lnTo>
                    <a:pt x="258089" y="185376"/>
                  </a:lnTo>
                  <a:cubicBezTo>
                    <a:pt x="257299" y="182214"/>
                    <a:pt x="256508" y="179042"/>
                    <a:pt x="254127" y="176670"/>
                  </a:cubicBezTo>
                  <a:cubicBezTo>
                    <a:pt x="250965" y="173508"/>
                    <a:pt x="247793" y="172708"/>
                    <a:pt x="243830" y="172708"/>
                  </a:cubicBezTo>
                  <a:lnTo>
                    <a:pt x="222466" y="172708"/>
                  </a:lnTo>
                  <a:close/>
                  <a:moveTo>
                    <a:pt x="273920" y="202788"/>
                  </a:moveTo>
                  <a:cubicBezTo>
                    <a:pt x="271548" y="198825"/>
                    <a:pt x="266795" y="195663"/>
                    <a:pt x="261252" y="195663"/>
                  </a:cubicBezTo>
                  <a:lnTo>
                    <a:pt x="217713" y="195663"/>
                  </a:lnTo>
                  <a:cubicBezTo>
                    <a:pt x="217713" y="196454"/>
                    <a:pt x="216922" y="196454"/>
                    <a:pt x="216922" y="197244"/>
                  </a:cubicBezTo>
                  <a:cubicBezTo>
                    <a:pt x="215341" y="198825"/>
                    <a:pt x="212960" y="200407"/>
                    <a:pt x="211379" y="201997"/>
                  </a:cubicBezTo>
                  <a:cubicBezTo>
                    <a:pt x="214541" y="202788"/>
                    <a:pt x="217713" y="202788"/>
                    <a:pt x="220875" y="202788"/>
                  </a:cubicBezTo>
                  <a:cubicBezTo>
                    <a:pt x="220875" y="202788"/>
                    <a:pt x="220875" y="202788"/>
                    <a:pt x="221666" y="202788"/>
                  </a:cubicBezTo>
                  <a:lnTo>
                    <a:pt x="273920" y="202788"/>
                  </a:lnTo>
                  <a:close/>
                  <a:moveTo>
                    <a:pt x="212789" y="80839"/>
                  </a:moveTo>
                  <a:lnTo>
                    <a:pt x="212789" y="66857"/>
                  </a:lnTo>
                  <a:cubicBezTo>
                    <a:pt x="207683" y="65685"/>
                    <a:pt x="204092" y="64418"/>
                    <a:pt x="202130" y="63056"/>
                  </a:cubicBezTo>
                  <a:cubicBezTo>
                    <a:pt x="198644" y="60665"/>
                    <a:pt x="196891" y="56922"/>
                    <a:pt x="196891" y="51826"/>
                  </a:cubicBezTo>
                  <a:cubicBezTo>
                    <a:pt x="196891" y="47178"/>
                    <a:pt x="198596" y="43320"/>
                    <a:pt x="202016" y="40244"/>
                  </a:cubicBezTo>
                  <a:cubicBezTo>
                    <a:pt x="204654" y="37882"/>
                    <a:pt x="208255" y="36443"/>
                    <a:pt x="212789" y="35900"/>
                  </a:cubicBezTo>
                  <a:lnTo>
                    <a:pt x="212789" y="29566"/>
                  </a:lnTo>
                  <a:lnTo>
                    <a:pt x="222314" y="29566"/>
                  </a:lnTo>
                  <a:lnTo>
                    <a:pt x="222314" y="36177"/>
                  </a:lnTo>
                  <a:cubicBezTo>
                    <a:pt x="225647" y="36824"/>
                    <a:pt x="228648" y="38043"/>
                    <a:pt x="231248" y="39977"/>
                  </a:cubicBezTo>
                  <a:cubicBezTo>
                    <a:pt x="235153" y="42873"/>
                    <a:pt x="237211" y="47083"/>
                    <a:pt x="237401" y="52598"/>
                  </a:cubicBezTo>
                  <a:lnTo>
                    <a:pt x="226981" y="52598"/>
                  </a:lnTo>
                  <a:cubicBezTo>
                    <a:pt x="226781" y="49473"/>
                    <a:pt x="225390" y="47264"/>
                    <a:pt x="222799" y="45949"/>
                  </a:cubicBezTo>
                  <a:cubicBezTo>
                    <a:pt x="222656" y="45873"/>
                    <a:pt x="222466" y="45854"/>
                    <a:pt x="222314" y="45787"/>
                  </a:cubicBezTo>
                  <a:lnTo>
                    <a:pt x="222314" y="58760"/>
                  </a:lnTo>
                  <a:lnTo>
                    <a:pt x="225438" y="59503"/>
                  </a:lnTo>
                  <a:cubicBezTo>
                    <a:pt x="229429" y="60437"/>
                    <a:pt x="232420" y="61694"/>
                    <a:pt x="234410" y="63266"/>
                  </a:cubicBezTo>
                  <a:cubicBezTo>
                    <a:pt x="237506" y="65704"/>
                    <a:pt x="239049" y="69238"/>
                    <a:pt x="239049" y="73857"/>
                  </a:cubicBezTo>
                  <a:cubicBezTo>
                    <a:pt x="239049" y="78601"/>
                    <a:pt x="237220" y="82535"/>
                    <a:pt x="233553" y="85668"/>
                  </a:cubicBezTo>
                  <a:cubicBezTo>
                    <a:pt x="230715" y="88097"/>
                    <a:pt x="226952" y="89555"/>
                    <a:pt x="222304" y="90107"/>
                  </a:cubicBezTo>
                  <a:lnTo>
                    <a:pt x="222304" y="96441"/>
                  </a:lnTo>
                  <a:lnTo>
                    <a:pt x="212779" y="96441"/>
                  </a:lnTo>
                  <a:lnTo>
                    <a:pt x="212779" y="90002"/>
                  </a:lnTo>
                  <a:cubicBezTo>
                    <a:pt x="208388" y="89393"/>
                    <a:pt x="204749" y="87983"/>
                    <a:pt x="201901" y="85735"/>
                  </a:cubicBezTo>
                  <a:cubicBezTo>
                    <a:pt x="197987" y="82649"/>
                    <a:pt x="196034" y="78410"/>
                    <a:pt x="196034" y="73019"/>
                  </a:cubicBezTo>
                  <a:lnTo>
                    <a:pt x="206378" y="73019"/>
                  </a:lnTo>
                  <a:cubicBezTo>
                    <a:pt x="206712" y="75391"/>
                    <a:pt x="207369" y="77163"/>
                    <a:pt x="208359" y="78334"/>
                  </a:cubicBezTo>
                  <a:cubicBezTo>
                    <a:pt x="209388" y="79544"/>
                    <a:pt x="210941" y="80315"/>
                    <a:pt x="212789" y="80839"/>
                  </a:cubicBezTo>
                  <a:close/>
                  <a:moveTo>
                    <a:pt x="222314" y="81058"/>
                  </a:moveTo>
                  <a:cubicBezTo>
                    <a:pt x="222875" y="80944"/>
                    <a:pt x="223485" y="80849"/>
                    <a:pt x="223971" y="80687"/>
                  </a:cubicBezTo>
                  <a:cubicBezTo>
                    <a:pt x="227057" y="79611"/>
                    <a:pt x="228600" y="77601"/>
                    <a:pt x="228600" y="74667"/>
                  </a:cubicBezTo>
                  <a:cubicBezTo>
                    <a:pt x="228600" y="72953"/>
                    <a:pt x="227848" y="71629"/>
                    <a:pt x="226333" y="70695"/>
                  </a:cubicBezTo>
                  <a:cubicBezTo>
                    <a:pt x="225381" y="70124"/>
                    <a:pt x="223961" y="69600"/>
                    <a:pt x="222314" y="69114"/>
                  </a:cubicBezTo>
                  <a:lnTo>
                    <a:pt x="222314" y="81058"/>
                  </a:lnTo>
                  <a:close/>
                  <a:moveTo>
                    <a:pt x="212789" y="56417"/>
                  </a:moveTo>
                  <a:lnTo>
                    <a:pt x="212789" y="45035"/>
                  </a:lnTo>
                  <a:cubicBezTo>
                    <a:pt x="211531" y="45311"/>
                    <a:pt x="210398" y="45730"/>
                    <a:pt x="209474" y="46340"/>
                  </a:cubicBezTo>
                  <a:cubicBezTo>
                    <a:pt x="207769" y="47464"/>
                    <a:pt x="206912" y="49035"/>
                    <a:pt x="206912" y="51055"/>
                  </a:cubicBezTo>
                  <a:cubicBezTo>
                    <a:pt x="206912" y="52912"/>
                    <a:pt x="207759" y="54293"/>
                    <a:pt x="209445" y="55208"/>
                  </a:cubicBezTo>
                  <a:cubicBezTo>
                    <a:pt x="210093" y="55569"/>
                    <a:pt x="211293" y="55979"/>
                    <a:pt x="212789" y="56417"/>
                  </a:cubicBezTo>
                  <a:close/>
                </a:path>
              </a:pathLst>
            </a:custGeom>
            <a:solidFill>
              <a:srgbClr val="6965EE">
                <a:alpha val="100000"/>
              </a:srgbClr>
            </a:solidFill>
          </p:spPr>
        </p:sp>
      </p:grpSp>
      <p:grpSp>
        <p:nvGrpSpPr>
          <p:cNvPr id="13" name="Group 13"/>
          <p:cNvGrpSpPr/>
          <p:nvPr/>
        </p:nvGrpSpPr>
        <p:grpSpPr>
          <a:xfrm rot="21600000">
            <a:off x="4381500" y="2943225"/>
            <a:ext cx="942975" cy="981075"/>
            <a:chOff x="4381500" y="2943225"/>
            <a:chExt cx="942975" cy="981075"/>
          </a:xfrm>
        </p:grpSpPr>
        <p:sp>
          <p:nvSpPr>
            <p:cNvPr id="12" name="Freeform 12"/>
            <p:cNvSpPr/>
            <p:nvPr/>
          </p:nvSpPr>
          <p:spPr>
            <a:xfrm>
              <a:off x="4381500" y="2943225"/>
              <a:ext cx="942975" cy="981075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000000">
                <a:alpha val="100000"/>
              </a:srgbClr>
            </a:solidFill>
          </p:spPr>
        </p:sp>
      </p:grpSp>
      <p:grpSp>
        <p:nvGrpSpPr>
          <p:cNvPr id="15" name="Group 15"/>
          <p:cNvGrpSpPr/>
          <p:nvPr/>
        </p:nvGrpSpPr>
        <p:grpSpPr>
          <a:xfrm rot="21600000">
            <a:off x="4429125" y="3024188"/>
            <a:ext cx="771525" cy="695325"/>
            <a:chOff x="4429125" y="3024188"/>
            <a:chExt cx="771525" cy="695325"/>
          </a:xfrm>
        </p:grpSpPr>
        <p:sp>
          <p:nvSpPr>
            <p:cNvPr id="14" name="Freeform 14"/>
            <p:cNvSpPr/>
            <p:nvPr/>
          </p:nvSpPr>
          <p:spPr>
            <a:xfrm>
              <a:off x="4429125" y="3024188"/>
              <a:ext cx="771525" cy="695325"/>
            </a:xfrm>
            <a:custGeom>
              <a:avLst/>
              <a:gdLst/>
              <a:ahLst/>
              <a:cxnLst/>
              <a:rect l="0" t="0" r="0" b="0"/>
              <a:pathLst>
                <a:path w="304800" h="254251">
                  <a:moveTo>
                    <a:pt x="258089" y="248708"/>
                  </a:moveTo>
                  <a:cubicBezTo>
                    <a:pt x="258089" y="251870"/>
                    <a:pt x="255718" y="254251"/>
                    <a:pt x="252546" y="254251"/>
                  </a:cubicBezTo>
                  <a:lnTo>
                    <a:pt x="181289" y="254251"/>
                  </a:lnTo>
                  <a:cubicBezTo>
                    <a:pt x="158334" y="254251"/>
                    <a:pt x="136160" y="245546"/>
                    <a:pt x="119539" y="230506"/>
                  </a:cubicBezTo>
                  <a:lnTo>
                    <a:pt x="70456" y="193301"/>
                  </a:lnTo>
                  <a:cubicBezTo>
                    <a:pt x="67285" y="189339"/>
                    <a:pt x="62541" y="187757"/>
                    <a:pt x="57788" y="187757"/>
                  </a:cubicBezTo>
                  <a:lnTo>
                    <a:pt x="34833" y="186967"/>
                  </a:lnTo>
                  <a:cubicBezTo>
                    <a:pt x="15040" y="186167"/>
                    <a:pt x="0" y="170327"/>
                    <a:pt x="0" y="151324"/>
                  </a:cubicBezTo>
                  <a:lnTo>
                    <a:pt x="0" y="121244"/>
                  </a:lnTo>
                  <a:cubicBezTo>
                    <a:pt x="0" y="107786"/>
                    <a:pt x="11087" y="97489"/>
                    <a:pt x="23746" y="97489"/>
                  </a:cubicBezTo>
                  <a:lnTo>
                    <a:pt x="53035" y="97489"/>
                  </a:lnTo>
                  <a:cubicBezTo>
                    <a:pt x="56197" y="97489"/>
                    <a:pt x="58579" y="99070"/>
                    <a:pt x="58579" y="102242"/>
                  </a:cubicBezTo>
                  <a:cubicBezTo>
                    <a:pt x="58579" y="105414"/>
                    <a:pt x="56207" y="107786"/>
                    <a:pt x="53035" y="107786"/>
                  </a:cubicBezTo>
                  <a:lnTo>
                    <a:pt x="23746" y="107786"/>
                  </a:lnTo>
                  <a:cubicBezTo>
                    <a:pt x="16621" y="107786"/>
                    <a:pt x="11078" y="113329"/>
                    <a:pt x="11078" y="120454"/>
                  </a:cubicBezTo>
                  <a:lnTo>
                    <a:pt x="11078" y="150534"/>
                  </a:lnTo>
                  <a:cubicBezTo>
                    <a:pt x="11078" y="163993"/>
                    <a:pt x="21374" y="174289"/>
                    <a:pt x="34823" y="175080"/>
                  </a:cubicBezTo>
                  <a:lnTo>
                    <a:pt x="57779" y="175870"/>
                  </a:lnTo>
                  <a:cubicBezTo>
                    <a:pt x="64903" y="175870"/>
                    <a:pt x="72028" y="179033"/>
                    <a:pt x="77572" y="183785"/>
                  </a:cubicBezTo>
                  <a:lnTo>
                    <a:pt x="126654" y="221790"/>
                  </a:lnTo>
                  <a:cubicBezTo>
                    <a:pt x="141694" y="236040"/>
                    <a:pt x="161487" y="243164"/>
                    <a:pt x="181280" y="243164"/>
                  </a:cubicBezTo>
                  <a:lnTo>
                    <a:pt x="252536" y="243164"/>
                  </a:lnTo>
                  <a:cubicBezTo>
                    <a:pt x="255718" y="243164"/>
                    <a:pt x="258089" y="245536"/>
                    <a:pt x="258089" y="248708"/>
                  </a:cubicBezTo>
                  <a:close/>
                  <a:moveTo>
                    <a:pt x="172583" y="97489"/>
                  </a:moveTo>
                  <a:cubicBezTo>
                    <a:pt x="174955" y="95908"/>
                    <a:pt x="175746" y="92736"/>
                    <a:pt x="174165" y="90364"/>
                  </a:cubicBezTo>
                  <a:cubicBezTo>
                    <a:pt x="167040" y="78487"/>
                    <a:pt x="164668" y="65028"/>
                    <a:pt x="167831" y="51569"/>
                  </a:cubicBezTo>
                  <a:cubicBezTo>
                    <a:pt x="171002" y="38901"/>
                    <a:pt x="178918" y="27023"/>
                    <a:pt x="190786" y="19898"/>
                  </a:cubicBezTo>
                  <a:cubicBezTo>
                    <a:pt x="202654" y="12774"/>
                    <a:pt x="216122" y="10402"/>
                    <a:pt x="229581" y="13564"/>
                  </a:cubicBezTo>
                  <a:cubicBezTo>
                    <a:pt x="243040" y="16727"/>
                    <a:pt x="254127" y="24651"/>
                    <a:pt x="261252" y="36519"/>
                  </a:cubicBezTo>
                  <a:cubicBezTo>
                    <a:pt x="276292" y="61065"/>
                    <a:pt x="269167" y="92726"/>
                    <a:pt x="244631" y="107776"/>
                  </a:cubicBezTo>
                  <a:cubicBezTo>
                    <a:pt x="228800" y="118073"/>
                    <a:pt x="208217" y="118073"/>
                    <a:pt x="191586" y="108567"/>
                  </a:cubicBezTo>
                  <a:cubicBezTo>
                    <a:pt x="189214" y="106985"/>
                    <a:pt x="186042" y="107776"/>
                    <a:pt x="184461" y="110148"/>
                  </a:cubicBezTo>
                  <a:cubicBezTo>
                    <a:pt x="182880" y="112519"/>
                    <a:pt x="183671" y="115691"/>
                    <a:pt x="186042" y="117272"/>
                  </a:cubicBezTo>
                  <a:cubicBezTo>
                    <a:pt x="195539" y="122816"/>
                    <a:pt x="206626" y="125978"/>
                    <a:pt x="217713" y="125978"/>
                  </a:cubicBezTo>
                  <a:cubicBezTo>
                    <a:pt x="228800" y="125978"/>
                    <a:pt x="239878" y="122816"/>
                    <a:pt x="250174" y="116482"/>
                  </a:cubicBezTo>
                  <a:cubicBezTo>
                    <a:pt x="279464" y="98270"/>
                    <a:pt x="288969" y="59484"/>
                    <a:pt x="270758" y="30185"/>
                  </a:cubicBezTo>
                  <a:cubicBezTo>
                    <a:pt x="262052" y="16727"/>
                    <a:pt x="248593" y="6440"/>
                    <a:pt x="231962" y="1687"/>
                  </a:cubicBezTo>
                  <a:cubicBezTo>
                    <a:pt x="215341" y="-2276"/>
                    <a:pt x="198711" y="896"/>
                    <a:pt x="184461" y="9602"/>
                  </a:cubicBezTo>
                  <a:cubicBezTo>
                    <a:pt x="170212" y="18308"/>
                    <a:pt x="160706" y="31766"/>
                    <a:pt x="156753" y="48397"/>
                  </a:cubicBezTo>
                  <a:cubicBezTo>
                    <a:pt x="152791" y="65018"/>
                    <a:pt x="155962" y="81649"/>
                    <a:pt x="164668" y="95898"/>
                  </a:cubicBezTo>
                  <a:cubicBezTo>
                    <a:pt x="166259" y="99080"/>
                    <a:pt x="169421" y="99870"/>
                    <a:pt x="172583" y="97489"/>
                  </a:cubicBezTo>
                  <a:close/>
                  <a:moveTo>
                    <a:pt x="304800" y="228915"/>
                  </a:moveTo>
                  <a:cubicBezTo>
                    <a:pt x="304800" y="243164"/>
                    <a:pt x="292922" y="254251"/>
                    <a:pt x="279464" y="254251"/>
                  </a:cubicBezTo>
                  <a:cubicBezTo>
                    <a:pt x="276301" y="254251"/>
                    <a:pt x="273920" y="251880"/>
                    <a:pt x="273920" y="248708"/>
                  </a:cubicBezTo>
                  <a:cubicBezTo>
                    <a:pt x="273920" y="245536"/>
                    <a:pt x="276292" y="243164"/>
                    <a:pt x="279464" y="243164"/>
                  </a:cubicBezTo>
                  <a:cubicBezTo>
                    <a:pt x="287379" y="243164"/>
                    <a:pt x="294503" y="236830"/>
                    <a:pt x="294503" y="228124"/>
                  </a:cubicBezTo>
                  <a:cubicBezTo>
                    <a:pt x="294503" y="224162"/>
                    <a:pt x="292922" y="220209"/>
                    <a:pt x="289751" y="217828"/>
                  </a:cubicBezTo>
                  <a:cubicBezTo>
                    <a:pt x="286579" y="215447"/>
                    <a:pt x="283416" y="213865"/>
                    <a:pt x="279454" y="213865"/>
                  </a:cubicBezTo>
                  <a:lnTo>
                    <a:pt x="220885" y="214666"/>
                  </a:lnTo>
                  <a:cubicBezTo>
                    <a:pt x="220885" y="214666"/>
                    <a:pt x="220885" y="214666"/>
                    <a:pt x="220094" y="214666"/>
                  </a:cubicBezTo>
                  <a:cubicBezTo>
                    <a:pt x="204264" y="214666"/>
                    <a:pt x="188424" y="208331"/>
                    <a:pt x="176555" y="198044"/>
                  </a:cubicBezTo>
                  <a:lnTo>
                    <a:pt x="152800" y="175089"/>
                  </a:lnTo>
                  <a:lnTo>
                    <a:pt x="148838" y="171127"/>
                  </a:lnTo>
                  <a:lnTo>
                    <a:pt x="132217" y="156877"/>
                  </a:lnTo>
                  <a:cubicBezTo>
                    <a:pt x="129845" y="154506"/>
                    <a:pt x="129845" y="151334"/>
                    <a:pt x="131426" y="148962"/>
                  </a:cubicBezTo>
                  <a:cubicBezTo>
                    <a:pt x="133798" y="146590"/>
                    <a:pt x="136970" y="146590"/>
                    <a:pt x="139341" y="148172"/>
                  </a:cubicBezTo>
                  <a:lnTo>
                    <a:pt x="144094" y="152134"/>
                  </a:lnTo>
                  <a:cubicBezTo>
                    <a:pt x="144094" y="152134"/>
                    <a:pt x="145675" y="152924"/>
                    <a:pt x="169431" y="174299"/>
                  </a:cubicBezTo>
                  <a:lnTo>
                    <a:pt x="188433" y="190920"/>
                  </a:lnTo>
                  <a:cubicBezTo>
                    <a:pt x="191595" y="193291"/>
                    <a:pt x="194767" y="194882"/>
                    <a:pt x="199520" y="194882"/>
                  </a:cubicBezTo>
                  <a:cubicBezTo>
                    <a:pt x="203483" y="194882"/>
                    <a:pt x="207435" y="192510"/>
                    <a:pt x="209817" y="190129"/>
                  </a:cubicBezTo>
                  <a:cubicBezTo>
                    <a:pt x="212188" y="186967"/>
                    <a:pt x="213779" y="183004"/>
                    <a:pt x="213779" y="179042"/>
                  </a:cubicBezTo>
                  <a:cubicBezTo>
                    <a:pt x="213779" y="175080"/>
                    <a:pt x="211407" y="171127"/>
                    <a:pt x="209026" y="168746"/>
                  </a:cubicBezTo>
                  <a:lnTo>
                    <a:pt x="182899" y="145790"/>
                  </a:lnTo>
                  <a:cubicBezTo>
                    <a:pt x="179737" y="142628"/>
                    <a:pt x="176565" y="139456"/>
                    <a:pt x="172603" y="136294"/>
                  </a:cubicBezTo>
                  <a:cubicBezTo>
                    <a:pt x="158353" y="122835"/>
                    <a:pt x="141722" y="107004"/>
                    <a:pt x="125892" y="107004"/>
                  </a:cubicBezTo>
                  <a:lnTo>
                    <a:pt x="82334" y="107004"/>
                  </a:lnTo>
                  <a:cubicBezTo>
                    <a:pt x="79172" y="107004"/>
                    <a:pt x="76791" y="104633"/>
                    <a:pt x="76791" y="101461"/>
                  </a:cubicBezTo>
                  <a:cubicBezTo>
                    <a:pt x="76791" y="98289"/>
                    <a:pt x="79162" y="95917"/>
                    <a:pt x="82334" y="95917"/>
                  </a:cubicBezTo>
                  <a:lnTo>
                    <a:pt x="125873" y="95917"/>
                  </a:lnTo>
                  <a:cubicBezTo>
                    <a:pt x="146456" y="95917"/>
                    <a:pt x="164668" y="114129"/>
                    <a:pt x="179708" y="128379"/>
                  </a:cubicBezTo>
                  <a:cubicBezTo>
                    <a:pt x="182870" y="131541"/>
                    <a:pt x="186042" y="134713"/>
                    <a:pt x="189205" y="137084"/>
                  </a:cubicBezTo>
                  <a:lnTo>
                    <a:pt x="214541" y="160040"/>
                  </a:lnTo>
                  <a:cubicBezTo>
                    <a:pt x="214541" y="160040"/>
                    <a:pt x="214541" y="160040"/>
                    <a:pt x="215332" y="160830"/>
                  </a:cubicBezTo>
                  <a:lnTo>
                    <a:pt x="243840" y="160830"/>
                  </a:lnTo>
                  <a:cubicBezTo>
                    <a:pt x="250965" y="160830"/>
                    <a:pt x="257299" y="163202"/>
                    <a:pt x="262052" y="167955"/>
                  </a:cubicBezTo>
                  <a:cubicBezTo>
                    <a:pt x="266805" y="172708"/>
                    <a:pt x="269177" y="179042"/>
                    <a:pt x="269967" y="185376"/>
                  </a:cubicBezTo>
                  <a:cubicBezTo>
                    <a:pt x="277882" y="187748"/>
                    <a:pt x="284216" y="194873"/>
                    <a:pt x="286588" y="202797"/>
                  </a:cubicBezTo>
                  <a:cubicBezTo>
                    <a:pt x="290551" y="204379"/>
                    <a:pt x="293713" y="205960"/>
                    <a:pt x="296885" y="209132"/>
                  </a:cubicBezTo>
                  <a:cubicBezTo>
                    <a:pt x="301638" y="215456"/>
                    <a:pt x="304800" y="221790"/>
                    <a:pt x="304800" y="228915"/>
                  </a:cubicBezTo>
                  <a:close/>
                  <a:moveTo>
                    <a:pt x="222466" y="172708"/>
                  </a:moveTo>
                  <a:cubicBezTo>
                    <a:pt x="223256" y="175080"/>
                    <a:pt x="224047" y="176670"/>
                    <a:pt x="224047" y="179042"/>
                  </a:cubicBezTo>
                  <a:cubicBezTo>
                    <a:pt x="224047" y="181414"/>
                    <a:pt x="224047" y="183795"/>
                    <a:pt x="223256" y="185376"/>
                  </a:cubicBezTo>
                  <a:lnTo>
                    <a:pt x="258089" y="185376"/>
                  </a:lnTo>
                  <a:cubicBezTo>
                    <a:pt x="257299" y="182214"/>
                    <a:pt x="256508" y="179042"/>
                    <a:pt x="254127" y="176670"/>
                  </a:cubicBezTo>
                  <a:cubicBezTo>
                    <a:pt x="250965" y="173508"/>
                    <a:pt x="247793" y="172708"/>
                    <a:pt x="243830" y="172708"/>
                  </a:cubicBezTo>
                  <a:lnTo>
                    <a:pt x="222466" y="172708"/>
                  </a:lnTo>
                  <a:close/>
                  <a:moveTo>
                    <a:pt x="273920" y="202788"/>
                  </a:moveTo>
                  <a:cubicBezTo>
                    <a:pt x="271548" y="198825"/>
                    <a:pt x="266795" y="195663"/>
                    <a:pt x="261252" y="195663"/>
                  </a:cubicBezTo>
                  <a:lnTo>
                    <a:pt x="217713" y="195663"/>
                  </a:lnTo>
                  <a:cubicBezTo>
                    <a:pt x="217713" y="196454"/>
                    <a:pt x="216922" y="196454"/>
                    <a:pt x="216922" y="197244"/>
                  </a:cubicBezTo>
                  <a:cubicBezTo>
                    <a:pt x="215341" y="198825"/>
                    <a:pt x="212960" y="200407"/>
                    <a:pt x="211379" y="201997"/>
                  </a:cubicBezTo>
                  <a:cubicBezTo>
                    <a:pt x="214541" y="202788"/>
                    <a:pt x="217713" y="202788"/>
                    <a:pt x="220875" y="202788"/>
                  </a:cubicBezTo>
                  <a:cubicBezTo>
                    <a:pt x="220875" y="202788"/>
                    <a:pt x="220875" y="202788"/>
                    <a:pt x="221666" y="202788"/>
                  </a:cubicBezTo>
                  <a:lnTo>
                    <a:pt x="273920" y="202788"/>
                  </a:lnTo>
                  <a:close/>
                  <a:moveTo>
                    <a:pt x="212789" y="80839"/>
                  </a:moveTo>
                  <a:lnTo>
                    <a:pt x="212789" y="66857"/>
                  </a:lnTo>
                  <a:cubicBezTo>
                    <a:pt x="207683" y="65685"/>
                    <a:pt x="204092" y="64418"/>
                    <a:pt x="202130" y="63056"/>
                  </a:cubicBezTo>
                  <a:cubicBezTo>
                    <a:pt x="198644" y="60665"/>
                    <a:pt x="196891" y="56922"/>
                    <a:pt x="196891" y="51826"/>
                  </a:cubicBezTo>
                  <a:cubicBezTo>
                    <a:pt x="196891" y="47178"/>
                    <a:pt x="198596" y="43320"/>
                    <a:pt x="202016" y="40244"/>
                  </a:cubicBezTo>
                  <a:cubicBezTo>
                    <a:pt x="204654" y="37882"/>
                    <a:pt x="208255" y="36443"/>
                    <a:pt x="212789" y="35900"/>
                  </a:cubicBezTo>
                  <a:lnTo>
                    <a:pt x="212789" y="29566"/>
                  </a:lnTo>
                  <a:lnTo>
                    <a:pt x="222314" y="29566"/>
                  </a:lnTo>
                  <a:lnTo>
                    <a:pt x="222314" y="36177"/>
                  </a:lnTo>
                  <a:cubicBezTo>
                    <a:pt x="225647" y="36824"/>
                    <a:pt x="228648" y="38043"/>
                    <a:pt x="231248" y="39977"/>
                  </a:cubicBezTo>
                  <a:cubicBezTo>
                    <a:pt x="235153" y="42873"/>
                    <a:pt x="237211" y="47083"/>
                    <a:pt x="237401" y="52598"/>
                  </a:cubicBezTo>
                  <a:lnTo>
                    <a:pt x="226981" y="52598"/>
                  </a:lnTo>
                  <a:cubicBezTo>
                    <a:pt x="226781" y="49473"/>
                    <a:pt x="225390" y="47264"/>
                    <a:pt x="222799" y="45949"/>
                  </a:cubicBezTo>
                  <a:cubicBezTo>
                    <a:pt x="222656" y="45873"/>
                    <a:pt x="222466" y="45854"/>
                    <a:pt x="222314" y="45787"/>
                  </a:cubicBezTo>
                  <a:lnTo>
                    <a:pt x="222314" y="58760"/>
                  </a:lnTo>
                  <a:lnTo>
                    <a:pt x="225438" y="59503"/>
                  </a:lnTo>
                  <a:cubicBezTo>
                    <a:pt x="229429" y="60437"/>
                    <a:pt x="232420" y="61694"/>
                    <a:pt x="234410" y="63266"/>
                  </a:cubicBezTo>
                  <a:cubicBezTo>
                    <a:pt x="237506" y="65704"/>
                    <a:pt x="239049" y="69238"/>
                    <a:pt x="239049" y="73857"/>
                  </a:cubicBezTo>
                  <a:cubicBezTo>
                    <a:pt x="239049" y="78601"/>
                    <a:pt x="237220" y="82535"/>
                    <a:pt x="233553" y="85668"/>
                  </a:cubicBezTo>
                  <a:cubicBezTo>
                    <a:pt x="230715" y="88097"/>
                    <a:pt x="226952" y="89555"/>
                    <a:pt x="222304" y="90107"/>
                  </a:cubicBezTo>
                  <a:lnTo>
                    <a:pt x="222304" y="96441"/>
                  </a:lnTo>
                  <a:lnTo>
                    <a:pt x="212779" y="96441"/>
                  </a:lnTo>
                  <a:lnTo>
                    <a:pt x="212779" y="90002"/>
                  </a:lnTo>
                  <a:cubicBezTo>
                    <a:pt x="208388" y="89393"/>
                    <a:pt x="204749" y="87983"/>
                    <a:pt x="201901" y="85735"/>
                  </a:cubicBezTo>
                  <a:cubicBezTo>
                    <a:pt x="197987" y="82649"/>
                    <a:pt x="196034" y="78410"/>
                    <a:pt x="196034" y="73019"/>
                  </a:cubicBezTo>
                  <a:lnTo>
                    <a:pt x="206378" y="73019"/>
                  </a:lnTo>
                  <a:cubicBezTo>
                    <a:pt x="206712" y="75391"/>
                    <a:pt x="207369" y="77163"/>
                    <a:pt x="208359" y="78334"/>
                  </a:cubicBezTo>
                  <a:cubicBezTo>
                    <a:pt x="209388" y="79544"/>
                    <a:pt x="210941" y="80315"/>
                    <a:pt x="212789" y="80839"/>
                  </a:cubicBezTo>
                  <a:close/>
                  <a:moveTo>
                    <a:pt x="222314" y="81058"/>
                  </a:moveTo>
                  <a:cubicBezTo>
                    <a:pt x="222875" y="80944"/>
                    <a:pt x="223485" y="80849"/>
                    <a:pt x="223971" y="80687"/>
                  </a:cubicBezTo>
                  <a:cubicBezTo>
                    <a:pt x="227057" y="79611"/>
                    <a:pt x="228600" y="77601"/>
                    <a:pt x="228600" y="74667"/>
                  </a:cubicBezTo>
                  <a:cubicBezTo>
                    <a:pt x="228600" y="72953"/>
                    <a:pt x="227848" y="71629"/>
                    <a:pt x="226333" y="70695"/>
                  </a:cubicBezTo>
                  <a:cubicBezTo>
                    <a:pt x="225381" y="70124"/>
                    <a:pt x="223961" y="69600"/>
                    <a:pt x="222314" y="69114"/>
                  </a:cubicBezTo>
                  <a:lnTo>
                    <a:pt x="222314" y="81058"/>
                  </a:lnTo>
                  <a:close/>
                  <a:moveTo>
                    <a:pt x="212789" y="56417"/>
                  </a:moveTo>
                  <a:lnTo>
                    <a:pt x="212789" y="45035"/>
                  </a:lnTo>
                  <a:cubicBezTo>
                    <a:pt x="211531" y="45311"/>
                    <a:pt x="210398" y="45730"/>
                    <a:pt x="209474" y="46340"/>
                  </a:cubicBezTo>
                  <a:cubicBezTo>
                    <a:pt x="207769" y="47464"/>
                    <a:pt x="206912" y="49035"/>
                    <a:pt x="206912" y="51055"/>
                  </a:cubicBezTo>
                  <a:cubicBezTo>
                    <a:pt x="206912" y="52912"/>
                    <a:pt x="207759" y="54293"/>
                    <a:pt x="209445" y="55208"/>
                  </a:cubicBezTo>
                  <a:cubicBezTo>
                    <a:pt x="210093" y="55569"/>
                    <a:pt x="211293" y="55979"/>
                    <a:pt x="212789" y="56417"/>
                  </a:cubicBezTo>
                  <a:close/>
                </a:path>
              </a:pathLst>
            </a:custGeom>
            <a:solidFill>
              <a:srgbClr val="6965EE">
                <a:alpha val="100000"/>
              </a:srgbClr>
            </a:solidFill>
          </p:spPr>
        </p:sp>
      </p:grpSp>
      <p:grpSp>
        <p:nvGrpSpPr>
          <p:cNvPr id="17" name="Group 17"/>
          <p:cNvGrpSpPr/>
          <p:nvPr/>
        </p:nvGrpSpPr>
        <p:grpSpPr>
          <a:xfrm rot="21600000">
            <a:off x="4533900" y="4052888"/>
            <a:ext cx="742950" cy="581025"/>
            <a:chOff x="4533900" y="4052888"/>
            <a:chExt cx="742950" cy="581025"/>
          </a:xfrm>
        </p:grpSpPr>
        <p:sp>
          <p:nvSpPr>
            <p:cNvPr id="16" name="Freeform 16"/>
            <p:cNvSpPr/>
            <p:nvPr/>
          </p:nvSpPr>
          <p:spPr>
            <a:xfrm>
              <a:off x="4533900" y="4052888"/>
              <a:ext cx="742950" cy="581025"/>
            </a:xfrm>
            <a:custGeom>
              <a:avLst/>
              <a:gdLst/>
              <a:ahLst/>
              <a:cxnLst/>
              <a:rect l="0" t="0" r="0" b="0"/>
              <a:pathLst>
                <a:path w="302893" h="278230">
                  <a:moveTo>
                    <a:pt x="302434" y="48561"/>
                  </a:moveTo>
                  <a:lnTo>
                    <a:pt x="302434" y="48656"/>
                  </a:lnTo>
                  <a:cubicBezTo>
                    <a:pt x="301700" y="51875"/>
                    <a:pt x="300224" y="54733"/>
                    <a:pt x="298567" y="55933"/>
                  </a:cubicBezTo>
                  <a:cubicBezTo>
                    <a:pt x="298567" y="55933"/>
                    <a:pt x="231815" y="92119"/>
                    <a:pt x="164140" y="138982"/>
                  </a:cubicBezTo>
                  <a:cubicBezTo>
                    <a:pt x="203631" y="185397"/>
                    <a:pt x="248027" y="257492"/>
                    <a:pt x="248027" y="257492"/>
                  </a:cubicBezTo>
                  <a:cubicBezTo>
                    <a:pt x="250056" y="259787"/>
                    <a:pt x="249322" y="263207"/>
                    <a:pt x="246370" y="265321"/>
                  </a:cubicBezTo>
                  <a:cubicBezTo>
                    <a:pt x="243331" y="267340"/>
                    <a:pt x="239188" y="267340"/>
                    <a:pt x="236978" y="265226"/>
                  </a:cubicBezTo>
                  <a:cubicBezTo>
                    <a:pt x="236978" y="265226"/>
                    <a:pt x="189286" y="198827"/>
                    <a:pt x="142128" y="154641"/>
                  </a:cubicBezTo>
                  <a:lnTo>
                    <a:pt x="134032" y="160537"/>
                  </a:lnTo>
                  <a:cubicBezTo>
                    <a:pt x="80701" y="200218"/>
                    <a:pt x="23799" y="277570"/>
                    <a:pt x="23799" y="277570"/>
                  </a:cubicBezTo>
                  <a:cubicBezTo>
                    <a:pt x="21313" y="279494"/>
                    <a:pt x="16427" y="277008"/>
                    <a:pt x="10073" y="272684"/>
                  </a:cubicBezTo>
                  <a:cubicBezTo>
                    <a:pt x="6587" y="270379"/>
                    <a:pt x="5473" y="263750"/>
                    <a:pt x="7864" y="261444"/>
                  </a:cubicBezTo>
                  <a:cubicBezTo>
                    <a:pt x="7864" y="261444"/>
                    <a:pt x="69833" y="181977"/>
                    <a:pt x="119097" y="133819"/>
                  </a:cubicBezTo>
                  <a:cubicBezTo>
                    <a:pt x="56498" y="77936"/>
                    <a:pt x="1425" y="32911"/>
                    <a:pt x="1425" y="32911"/>
                  </a:cubicBezTo>
                  <a:cubicBezTo>
                    <a:pt x="-52" y="31521"/>
                    <a:pt x="-423" y="29501"/>
                    <a:pt x="510" y="27568"/>
                  </a:cubicBezTo>
                  <a:lnTo>
                    <a:pt x="510" y="27472"/>
                  </a:lnTo>
                  <a:cubicBezTo>
                    <a:pt x="1425" y="25634"/>
                    <a:pt x="3444" y="24072"/>
                    <a:pt x="5854" y="23520"/>
                  </a:cubicBezTo>
                  <a:lnTo>
                    <a:pt x="49116" y="12013"/>
                  </a:lnTo>
                  <a:cubicBezTo>
                    <a:pt x="52631" y="11175"/>
                    <a:pt x="54736" y="13385"/>
                    <a:pt x="56765" y="15414"/>
                  </a:cubicBezTo>
                  <a:cubicBezTo>
                    <a:pt x="65795" y="24720"/>
                    <a:pt x="59899" y="19186"/>
                    <a:pt x="141557" y="112931"/>
                  </a:cubicBezTo>
                  <a:cubicBezTo>
                    <a:pt x="194877" y="64401"/>
                    <a:pt x="243960" y="26653"/>
                    <a:pt x="243960" y="26653"/>
                  </a:cubicBezTo>
                  <a:cubicBezTo>
                    <a:pt x="243960" y="26653"/>
                    <a:pt x="288699" y="-11104"/>
                    <a:pt x="280145" y="3260"/>
                  </a:cubicBezTo>
                  <a:cubicBezTo>
                    <a:pt x="282269" y="-341"/>
                    <a:pt x="284927" y="-798"/>
                    <a:pt x="286308" y="2155"/>
                  </a:cubicBezTo>
                  <a:lnTo>
                    <a:pt x="302148" y="40179"/>
                  </a:lnTo>
                  <a:cubicBezTo>
                    <a:pt x="302986" y="42208"/>
                    <a:pt x="303167" y="45437"/>
                    <a:pt x="302434" y="48561"/>
                  </a:cubicBezTo>
                  <a:close/>
                </a:path>
              </a:pathLst>
            </a:custGeom>
            <a:solidFill>
              <a:srgbClr val="6965EE">
                <a:alpha val="100000"/>
              </a:srgbClr>
            </a:solidFill>
          </p:spPr>
        </p:sp>
      </p:grpSp>
      <p:grpSp>
        <p:nvGrpSpPr>
          <p:cNvPr id="19" name="Group 19"/>
          <p:cNvGrpSpPr/>
          <p:nvPr/>
        </p:nvGrpSpPr>
        <p:grpSpPr>
          <a:xfrm rot="21600000">
            <a:off x="2314575" y="4052888"/>
            <a:ext cx="809625" cy="685800"/>
            <a:chOff x="2314575" y="4052888"/>
            <a:chExt cx="809625" cy="685800"/>
          </a:xfrm>
        </p:grpSpPr>
        <p:sp>
          <p:nvSpPr>
            <p:cNvPr id="18" name="Freeform 18"/>
            <p:cNvSpPr/>
            <p:nvPr/>
          </p:nvSpPr>
          <p:spPr>
            <a:xfrm>
              <a:off x="2314575" y="4052888"/>
              <a:ext cx="809625" cy="685800"/>
            </a:xfrm>
            <a:custGeom>
              <a:avLst/>
              <a:gdLst/>
              <a:ahLst/>
              <a:cxnLst/>
              <a:rect l="0" t="0" r="0" b="0"/>
              <a:pathLst>
                <a:path w="302889" h="279424">
                  <a:moveTo>
                    <a:pt x="299817" y="23476"/>
                  </a:moveTo>
                  <a:lnTo>
                    <a:pt x="270613" y="1540"/>
                  </a:lnTo>
                  <a:cubicBezTo>
                    <a:pt x="267165" y="-1012"/>
                    <a:pt x="262384" y="-327"/>
                    <a:pt x="259841" y="3112"/>
                  </a:cubicBezTo>
                  <a:lnTo>
                    <a:pt x="107488" y="209509"/>
                  </a:lnTo>
                  <a:lnTo>
                    <a:pt x="33898" y="154188"/>
                  </a:lnTo>
                  <a:cubicBezTo>
                    <a:pt x="30526" y="151645"/>
                    <a:pt x="25726" y="152397"/>
                    <a:pt x="23182" y="155760"/>
                  </a:cubicBezTo>
                  <a:lnTo>
                    <a:pt x="1484" y="185116"/>
                  </a:lnTo>
                  <a:cubicBezTo>
                    <a:pt x="-983" y="188545"/>
                    <a:pt x="-316" y="193421"/>
                    <a:pt x="3047" y="195965"/>
                  </a:cubicBezTo>
                  <a:lnTo>
                    <a:pt x="111984" y="277870"/>
                  </a:lnTo>
                  <a:cubicBezTo>
                    <a:pt x="113556" y="279070"/>
                    <a:pt x="115661" y="279594"/>
                    <a:pt x="117604" y="279375"/>
                  </a:cubicBezTo>
                  <a:cubicBezTo>
                    <a:pt x="119623" y="279070"/>
                    <a:pt x="121414" y="277946"/>
                    <a:pt x="122690" y="276308"/>
                  </a:cubicBezTo>
                  <a:lnTo>
                    <a:pt x="301379" y="34259"/>
                  </a:lnTo>
                  <a:cubicBezTo>
                    <a:pt x="302579" y="32611"/>
                    <a:pt x="303103" y="30591"/>
                    <a:pt x="302808" y="28572"/>
                  </a:cubicBezTo>
                  <a:cubicBezTo>
                    <a:pt x="302503" y="26543"/>
                    <a:pt x="301455" y="24676"/>
                    <a:pt x="299817" y="23476"/>
                  </a:cubicBezTo>
                  <a:close/>
                </a:path>
              </a:pathLst>
            </a:custGeom>
            <a:solidFill>
              <a:srgbClr val="6965EE">
                <a:alpha val="100000"/>
              </a:srgbClr>
            </a:solidFill>
          </p:spPr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7620000" cy="5715000"/>
            <a:chOff x="0" y="0"/>
            <a:chExt cx="7620000" cy="57150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7620000" cy="5715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65EE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21600000">
            <a:off x="319089" y="381000"/>
            <a:ext cx="6981822" cy="4953000"/>
            <a:chOff x="319089" y="381000"/>
            <a:chExt cx="6981822" cy="4953000"/>
          </a:xfrm>
        </p:grpSpPr>
        <p:sp>
          <p:nvSpPr>
            <p:cNvPr id="4" name="Freeform 4"/>
            <p:cNvSpPr/>
            <p:nvPr/>
          </p:nvSpPr>
          <p:spPr>
            <a:xfrm>
              <a:off x="319089" y="381000"/>
              <a:ext cx="6981822" cy="4953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FEEF0">
                <a:alpha val="100000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 rot="21600000">
            <a:off x="247650" y="832799"/>
            <a:ext cx="4579200" cy="466725"/>
          </a:xfrm>
          <a:prstGeom prst="rect">
            <a:avLst/>
          </a:prstGeom>
        </p:spPr>
        <p:txBody>
          <a:bodyPr lIns="0" tIns="54000" rIns="0" bIns="0" rtlCol="0" anchor="t"/>
          <a:lstStyle/>
          <a:p>
            <a:pPr algn="ctr">
              <a:lnSpc>
                <a:spcPts val="3675"/>
              </a:lnSpc>
            </a:pPr>
            <a:r>
              <a:rPr lang="en-US" sz="3675" b="0" i="0" spc="0">
                <a:solidFill>
                  <a:srgbClr val="000000">
                    <a:alpha val="100000"/>
                  </a:srgbClr>
                </a:solidFill>
                <a:latin typeface="Hepta Slab"/>
              </a:rPr>
              <a:t>Prepossessing</a:t>
            </a:r>
          </a:p>
        </p:txBody>
      </p:sp>
      <p:grpSp>
        <p:nvGrpSpPr>
          <p:cNvPr id="8" name="Group 8"/>
          <p:cNvGrpSpPr/>
          <p:nvPr/>
        </p:nvGrpSpPr>
        <p:grpSpPr>
          <a:xfrm rot="21600000">
            <a:off x="1190625" y="2286000"/>
            <a:ext cx="942975" cy="981075"/>
            <a:chOff x="1190625" y="2286000"/>
            <a:chExt cx="942975" cy="981075"/>
          </a:xfrm>
        </p:grpSpPr>
        <p:sp>
          <p:nvSpPr>
            <p:cNvPr id="7" name="Freeform 7"/>
            <p:cNvSpPr/>
            <p:nvPr/>
          </p:nvSpPr>
          <p:spPr>
            <a:xfrm>
              <a:off x="1190625" y="2286000"/>
              <a:ext cx="942975" cy="981075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000000">
                <a:alpha val="100000"/>
              </a:srgbClr>
            </a:solidFill>
          </p:spPr>
        </p:sp>
      </p:grpSp>
      <p:grpSp>
        <p:nvGrpSpPr>
          <p:cNvPr id="10" name="Group 10"/>
          <p:cNvGrpSpPr/>
          <p:nvPr/>
        </p:nvGrpSpPr>
        <p:grpSpPr>
          <a:xfrm rot="21600000">
            <a:off x="1357313" y="2409825"/>
            <a:ext cx="619125" cy="733425"/>
            <a:chOff x="1357313" y="2409825"/>
            <a:chExt cx="619125" cy="733425"/>
          </a:xfrm>
        </p:grpSpPr>
        <p:sp>
          <p:nvSpPr>
            <p:cNvPr id="9" name="Freeform 9"/>
            <p:cNvSpPr/>
            <p:nvPr/>
          </p:nvSpPr>
          <p:spPr>
            <a:xfrm>
              <a:off x="1357313" y="2409825"/>
              <a:ext cx="619125" cy="733425"/>
            </a:xfrm>
            <a:custGeom>
              <a:avLst/>
              <a:gdLst/>
              <a:ahLst/>
              <a:cxnLst/>
              <a:rect l="0" t="0" r="0" b="0"/>
              <a:pathLst>
                <a:path w="264538" h="304800">
                  <a:moveTo>
                    <a:pt x="259442" y="9601"/>
                  </a:moveTo>
                  <a:lnTo>
                    <a:pt x="259442" y="0"/>
                  </a:lnTo>
                  <a:lnTo>
                    <a:pt x="5096" y="15592"/>
                  </a:lnTo>
                  <a:lnTo>
                    <a:pt x="9896" y="29594"/>
                  </a:lnTo>
                  <a:lnTo>
                    <a:pt x="259442" y="9601"/>
                  </a:lnTo>
                  <a:close/>
                  <a:moveTo>
                    <a:pt x="0" y="220151"/>
                  </a:moveTo>
                  <a:lnTo>
                    <a:pt x="264538" y="203959"/>
                  </a:lnTo>
                  <a:lnTo>
                    <a:pt x="264538" y="197949"/>
                  </a:lnTo>
                  <a:lnTo>
                    <a:pt x="0" y="215960"/>
                  </a:lnTo>
                  <a:lnTo>
                    <a:pt x="0" y="220151"/>
                  </a:lnTo>
                  <a:close/>
                  <a:moveTo>
                    <a:pt x="129121" y="215332"/>
                  </a:moveTo>
                  <a:lnTo>
                    <a:pt x="129121" y="276520"/>
                  </a:lnTo>
                  <a:lnTo>
                    <a:pt x="135417" y="273834"/>
                  </a:lnTo>
                  <a:lnTo>
                    <a:pt x="135417" y="215332"/>
                  </a:lnTo>
                  <a:lnTo>
                    <a:pt x="129121" y="215332"/>
                  </a:lnTo>
                  <a:close/>
                  <a:moveTo>
                    <a:pt x="15716" y="304800"/>
                  </a:moveTo>
                  <a:lnTo>
                    <a:pt x="137941" y="281988"/>
                  </a:lnTo>
                  <a:lnTo>
                    <a:pt x="239763" y="298485"/>
                  </a:lnTo>
                  <a:lnTo>
                    <a:pt x="137941" y="275387"/>
                  </a:lnTo>
                  <a:lnTo>
                    <a:pt x="15716" y="304800"/>
                  </a:lnTo>
                  <a:close/>
                  <a:moveTo>
                    <a:pt x="216075" y="268129"/>
                  </a:moveTo>
                  <a:lnTo>
                    <a:pt x="136598" y="272634"/>
                  </a:lnTo>
                  <a:lnTo>
                    <a:pt x="147399" y="276520"/>
                  </a:lnTo>
                  <a:lnTo>
                    <a:pt x="216075" y="268129"/>
                  </a:lnTo>
                  <a:close/>
                  <a:moveTo>
                    <a:pt x="254337" y="14792"/>
                  </a:moveTo>
                  <a:lnTo>
                    <a:pt x="5401" y="38386"/>
                  </a:lnTo>
                  <a:lnTo>
                    <a:pt x="0" y="211760"/>
                  </a:lnTo>
                  <a:lnTo>
                    <a:pt x="264538" y="194939"/>
                  </a:lnTo>
                  <a:lnTo>
                    <a:pt x="254337" y="14792"/>
                  </a:lnTo>
                  <a:close/>
                  <a:moveTo>
                    <a:pt x="195091" y="123806"/>
                  </a:moveTo>
                  <a:lnTo>
                    <a:pt x="207997" y="114424"/>
                  </a:lnTo>
                  <a:lnTo>
                    <a:pt x="210769" y="162401"/>
                  </a:lnTo>
                  <a:lnTo>
                    <a:pt x="195091" y="162401"/>
                  </a:lnTo>
                  <a:lnTo>
                    <a:pt x="195091" y="123806"/>
                  </a:lnTo>
                  <a:close/>
                  <a:moveTo>
                    <a:pt x="176632" y="81058"/>
                  </a:moveTo>
                  <a:lnTo>
                    <a:pt x="182623" y="162401"/>
                  </a:lnTo>
                  <a:lnTo>
                    <a:pt x="161868" y="166554"/>
                  </a:lnTo>
                  <a:lnTo>
                    <a:pt x="154934" y="92450"/>
                  </a:lnTo>
                  <a:lnTo>
                    <a:pt x="176632" y="81058"/>
                  </a:lnTo>
                  <a:close/>
                  <a:moveTo>
                    <a:pt x="135569" y="43386"/>
                  </a:moveTo>
                  <a:lnTo>
                    <a:pt x="148961" y="166554"/>
                  </a:lnTo>
                  <a:lnTo>
                    <a:pt x="126340" y="168859"/>
                  </a:lnTo>
                  <a:lnTo>
                    <a:pt x="112967" y="43386"/>
                  </a:lnTo>
                  <a:lnTo>
                    <a:pt x="135569" y="43386"/>
                  </a:lnTo>
                  <a:close/>
                  <a:moveTo>
                    <a:pt x="106518" y="87201"/>
                  </a:moveTo>
                  <a:lnTo>
                    <a:pt x="111128" y="170231"/>
                  </a:lnTo>
                  <a:lnTo>
                    <a:pt x="94069" y="172555"/>
                  </a:lnTo>
                  <a:lnTo>
                    <a:pt x="88068" y="87201"/>
                  </a:lnTo>
                  <a:lnTo>
                    <a:pt x="106518" y="87201"/>
                  </a:lnTo>
                  <a:close/>
                  <a:moveTo>
                    <a:pt x="70980" y="66913"/>
                  </a:moveTo>
                  <a:lnTo>
                    <a:pt x="83896" y="172555"/>
                  </a:lnTo>
                  <a:lnTo>
                    <a:pt x="53445" y="174850"/>
                  </a:lnTo>
                  <a:lnTo>
                    <a:pt x="48387" y="77991"/>
                  </a:lnTo>
                  <a:lnTo>
                    <a:pt x="70980" y="66913"/>
                  </a:lnTo>
                  <a:close/>
                  <a:moveTo>
                    <a:pt x="228752" y="169783"/>
                  </a:moveTo>
                  <a:lnTo>
                    <a:pt x="53464" y="183166"/>
                  </a:lnTo>
                  <a:lnTo>
                    <a:pt x="53464" y="178537"/>
                  </a:lnTo>
                  <a:lnTo>
                    <a:pt x="228752" y="166535"/>
                  </a:lnTo>
                  <a:lnTo>
                    <a:pt x="228752" y="169783"/>
                  </a:lnTo>
                  <a:close/>
                </a:path>
              </a:pathLst>
            </a:custGeom>
            <a:solidFill>
              <a:srgbClr val="6965EE">
                <a:alpha val="100000"/>
              </a:srgbClr>
            </a:solidFill>
          </p:spPr>
        </p:sp>
      </p:grpSp>
      <p:sp>
        <p:nvSpPr>
          <p:cNvPr id="11" name="TextBox 11"/>
          <p:cNvSpPr txBox="1"/>
          <p:nvPr/>
        </p:nvSpPr>
        <p:spPr>
          <a:xfrm rot="21600000">
            <a:off x="2133600" y="2290124"/>
            <a:ext cx="4798275" cy="1371600"/>
          </a:xfrm>
          <a:prstGeom prst="rect">
            <a:avLst/>
          </a:prstGeom>
        </p:spPr>
        <p:txBody>
          <a:bodyPr lIns="0" tIns="39600" rIns="0" bIns="0" rtlCol="0" anchor="t"/>
          <a:lstStyle/>
          <a:p>
            <a:pPr algn="ctr">
              <a:lnSpc>
                <a:spcPts val="2700"/>
              </a:lnSpc>
            </a:pPr>
            <a:r>
              <a:rPr lang="en-US" sz="2700" b="0" i="0" spc="0">
                <a:solidFill>
                  <a:srgbClr val="000000">
                    <a:alpha val="100000"/>
                  </a:srgbClr>
                </a:solidFill>
                <a:latin typeface="Hepta Slab"/>
              </a:rPr>
              <a:t>Null Point </a:t>
            </a:r>
          </a:p>
          <a:p>
            <a:pPr algn="ctr">
              <a:lnSpc>
                <a:spcPts val="2700"/>
              </a:lnSpc>
            </a:pPr>
            <a:endParaRPr lang="en-US" sz="2700" b="0" i="0" spc="0">
              <a:solidFill>
                <a:srgbClr val="000000">
                  <a:alpha val="100000"/>
                </a:srgbClr>
              </a:solidFill>
              <a:latin typeface="Hepta Slab"/>
            </a:endParaRPr>
          </a:p>
          <a:p>
            <a:pPr algn="ctr">
              <a:lnSpc>
                <a:spcPts val="2700"/>
              </a:lnSpc>
            </a:pPr>
            <a:r>
              <a:rPr lang="en-US" sz="2700" b="0" i="0" spc="0">
                <a:solidFill>
                  <a:srgbClr val="000000">
                    <a:alpha val="100000"/>
                  </a:srgbClr>
                </a:solidFill>
                <a:latin typeface="Hepta Slab"/>
              </a:rPr>
              <a:t>turn catorgical vaalue into numerical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7620000" cy="5715000"/>
            <a:chOff x="0" y="0"/>
            <a:chExt cx="7620000" cy="57150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7620000" cy="5715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65EE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21600000">
            <a:off x="319089" y="465083"/>
            <a:ext cx="6981822" cy="4953000"/>
            <a:chOff x="319089" y="381000"/>
            <a:chExt cx="6981822" cy="4953000"/>
          </a:xfrm>
        </p:grpSpPr>
        <p:sp>
          <p:nvSpPr>
            <p:cNvPr id="4" name="Freeform 4"/>
            <p:cNvSpPr/>
            <p:nvPr/>
          </p:nvSpPr>
          <p:spPr>
            <a:xfrm>
              <a:off x="319089" y="381000"/>
              <a:ext cx="6981822" cy="4953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FEEF0">
                <a:alpha val="100000"/>
              </a:srgbClr>
            </a:solidFill>
          </p:spPr>
          <p:txBody>
            <a:bodyPr/>
            <a:lstStyle/>
            <a:p>
              <a:endParaRPr lang="en-SA" dirty="0"/>
            </a:p>
          </p:txBody>
        </p:sp>
      </p:grpSp>
      <p:sp>
        <p:nvSpPr>
          <p:cNvPr id="6" name="TextBox 6"/>
          <p:cNvSpPr txBox="1"/>
          <p:nvPr/>
        </p:nvSpPr>
        <p:spPr>
          <a:xfrm rot="21600000">
            <a:off x="428625" y="785174"/>
            <a:ext cx="5941275" cy="333375"/>
          </a:xfrm>
          <a:prstGeom prst="rect">
            <a:avLst/>
          </a:prstGeom>
        </p:spPr>
        <p:txBody>
          <a:bodyPr lIns="0" tIns="36000" rIns="0" bIns="0" rtlCol="0" anchor="t"/>
          <a:lstStyle/>
          <a:p>
            <a:pPr algn="ctr">
              <a:lnSpc>
                <a:spcPts val="2625"/>
              </a:lnSpc>
            </a:pPr>
            <a:r>
              <a:rPr lang="en-US" sz="2625" b="0" i="0" spc="0" dirty="0">
                <a:solidFill>
                  <a:srgbClr val="000000">
                    <a:alpha val="100000"/>
                  </a:srgbClr>
                </a:solidFill>
                <a:latin typeface="Hepta Slab"/>
              </a:rPr>
              <a:t>Exploratory Data analysis (EDA)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5F62EF-4BCA-1942-8536-BB418134C5C6}"/>
              </a:ext>
            </a:extLst>
          </p:cNvPr>
          <p:cNvSpPr txBox="1"/>
          <p:nvPr/>
        </p:nvSpPr>
        <p:spPr>
          <a:xfrm rot="21600000">
            <a:off x="839362" y="1438640"/>
            <a:ext cx="5941275" cy="333375"/>
          </a:xfrm>
          <a:prstGeom prst="rect">
            <a:avLst/>
          </a:prstGeom>
        </p:spPr>
        <p:txBody>
          <a:bodyPr lIns="0" tIns="36000" rIns="0" bIns="0" rtlCol="0" anchor="t"/>
          <a:lstStyle/>
          <a:p>
            <a:r>
              <a:rPr lang="en-US" u="sng" dirty="0"/>
              <a:t>Is the weekend a factor to raise the revenue? </a:t>
            </a:r>
            <a:endParaRPr lang="en-US" sz="2800" u="sng" dirty="0"/>
          </a:p>
        </p:txBody>
      </p:sp>
      <p:pic>
        <p:nvPicPr>
          <p:cNvPr id="11" name="Picture 10" descr="Chart, bar chart&#10;&#10;Description automatically generated">
            <a:extLst>
              <a:ext uri="{FF2B5EF4-FFF2-40B4-BE49-F238E27FC236}">
                <a16:creationId xmlns:a16="http://schemas.microsoft.com/office/drawing/2014/main" id="{9D05DF42-EBF6-A942-9EEB-AB6337628558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673597" y="2092105"/>
            <a:ext cx="4447601" cy="276676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7620000" cy="5715000"/>
            <a:chOff x="0" y="0"/>
            <a:chExt cx="7620000" cy="57150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7620000" cy="5715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65EE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21600000">
            <a:off x="319088" y="381000"/>
            <a:ext cx="6981822" cy="4953000"/>
            <a:chOff x="319089" y="381000"/>
            <a:chExt cx="6981822" cy="4953000"/>
          </a:xfrm>
        </p:grpSpPr>
        <p:sp>
          <p:nvSpPr>
            <p:cNvPr id="4" name="Freeform 4"/>
            <p:cNvSpPr/>
            <p:nvPr/>
          </p:nvSpPr>
          <p:spPr>
            <a:xfrm>
              <a:off x="319089" y="381000"/>
              <a:ext cx="6981822" cy="4953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FEEF0">
                <a:alpha val="100000"/>
              </a:srgbClr>
            </a:solidFill>
          </p:spPr>
          <p:txBody>
            <a:bodyPr/>
            <a:lstStyle/>
            <a:p>
              <a:endParaRPr lang="en-SA" dirty="0"/>
            </a:p>
          </p:txBody>
        </p:sp>
      </p:grpSp>
      <p:sp>
        <p:nvSpPr>
          <p:cNvPr id="6" name="TextBox 6"/>
          <p:cNvSpPr txBox="1"/>
          <p:nvPr/>
        </p:nvSpPr>
        <p:spPr>
          <a:xfrm rot="21600000">
            <a:off x="428625" y="785174"/>
            <a:ext cx="5941275" cy="333375"/>
          </a:xfrm>
          <a:prstGeom prst="rect">
            <a:avLst/>
          </a:prstGeom>
        </p:spPr>
        <p:txBody>
          <a:bodyPr lIns="0" tIns="36000" rIns="0" bIns="0" rtlCol="0" anchor="t"/>
          <a:lstStyle/>
          <a:p>
            <a:pPr algn="ctr">
              <a:lnSpc>
                <a:spcPts val="2625"/>
              </a:lnSpc>
            </a:pPr>
            <a:r>
              <a:rPr lang="en-US" sz="2625" b="0" i="0" spc="0" dirty="0">
                <a:solidFill>
                  <a:srgbClr val="000000">
                    <a:alpha val="100000"/>
                  </a:srgbClr>
                </a:solidFill>
                <a:latin typeface="Hepta Slab"/>
              </a:rPr>
              <a:t>Exploratory Data analysis (EDA)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5F62EF-4BCA-1942-8536-BB418134C5C6}"/>
              </a:ext>
            </a:extLst>
          </p:cNvPr>
          <p:cNvSpPr txBox="1"/>
          <p:nvPr/>
        </p:nvSpPr>
        <p:spPr>
          <a:xfrm rot="21600000">
            <a:off x="704892" y="1296852"/>
            <a:ext cx="5941275" cy="333375"/>
          </a:xfrm>
          <a:prstGeom prst="rect">
            <a:avLst/>
          </a:prstGeom>
        </p:spPr>
        <p:txBody>
          <a:bodyPr lIns="0" tIns="36000" rIns="0" bIns="0" rtlCol="0" anchor="t"/>
          <a:lstStyle/>
          <a:p>
            <a:r>
              <a:rPr lang="en-US" u="sng" dirty="0"/>
              <a:t>the closeness of the site visiting time to a specific special day (e.g., Mother’s Day, Valentine's Day) effect the revenue ?</a:t>
            </a:r>
          </a:p>
        </p:txBody>
      </p:sp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3935E57E-9A3A-3B45-9BC4-5B9D97786ED5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493044" y="2110674"/>
            <a:ext cx="4633912" cy="2882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7589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7620000" cy="5715000"/>
            <a:chOff x="0" y="0"/>
            <a:chExt cx="7620000" cy="57150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7620000" cy="5715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65EE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21600000">
            <a:off x="319088" y="381000"/>
            <a:ext cx="6981822" cy="4953000"/>
            <a:chOff x="319089" y="381000"/>
            <a:chExt cx="6981822" cy="4953000"/>
          </a:xfrm>
        </p:grpSpPr>
        <p:sp>
          <p:nvSpPr>
            <p:cNvPr id="4" name="Freeform 4"/>
            <p:cNvSpPr/>
            <p:nvPr/>
          </p:nvSpPr>
          <p:spPr>
            <a:xfrm>
              <a:off x="319089" y="381000"/>
              <a:ext cx="6981822" cy="4953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FEEF0">
                <a:alpha val="100000"/>
              </a:srgbClr>
            </a:solidFill>
          </p:spPr>
          <p:txBody>
            <a:bodyPr/>
            <a:lstStyle/>
            <a:p>
              <a:endParaRPr lang="en-SA" dirty="0"/>
            </a:p>
          </p:txBody>
        </p:sp>
      </p:grpSp>
      <p:sp>
        <p:nvSpPr>
          <p:cNvPr id="6" name="TextBox 6"/>
          <p:cNvSpPr txBox="1"/>
          <p:nvPr/>
        </p:nvSpPr>
        <p:spPr>
          <a:xfrm rot="21600000">
            <a:off x="428625" y="785174"/>
            <a:ext cx="5941275" cy="333375"/>
          </a:xfrm>
          <a:prstGeom prst="rect">
            <a:avLst/>
          </a:prstGeom>
        </p:spPr>
        <p:txBody>
          <a:bodyPr lIns="0" tIns="36000" rIns="0" bIns="0" rtlCol="0" anchor="t"/>
          <a:lstStyle/>
          <a:p>
            <a:pPr algn="ctr">
              <a:lnSpc>
                <a:spcPts val="2625"/>
              </a:lnSpc>
            </a:pPr>
            <a:r>
              <a:rPr lang="en-US" sz="2625" b="0" i="0" spc="0" dirty="0">
                <a:solidFill>
                  <a:srgbClr val="000000">
                    <a:alpha val="100000"/>
                  </a:srgbClr>
                </a:solidFill>
                <a:latin typeface="Hepta Slab"/>
              </a:rPr>
              <a:t>Exploratory Data analysis (EDA)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5F62EF-4BCA-1942-8536-BB418134C5C6}"/>
              </a:ext>
            </a:extLst>
          </p:cNvPr>
          <p:cNvSpPr txBox="1"/>
          <p:nvPr/>
        </p:nvSpPr>
        <p:spPr>
          <a:xfrm rot="21600000">
            <a:off x="704892" y="1296852"/>
            <a:ext cx="5941275" cy="333375"/>
          </a:xfrm>
          <a:prstGeom prst="rect">
            <a:avLst/>
          </a:prstGeom>
        </p:spPr>
        <p:txBody>
          <a:bodyPr lIns="0" tIns="36000" rIns="0" bIns="0" rtlCol="0" anchor="t"/>
          <a:lstStyle/>
          <a:p>
            <a:r>
              <a:rPr lang="en-US" u="sng" dirty="0"/>
              <a:t>What features has the strong correlation with revenue? </a:t>
            </a:r>
          </a:p>
        </p:txBody>
      </p:sp>
      <p:pic>
        <p:nvPicPr>
          <p:cNvPr id="10" name="Picture 9" descr="Chart&#10;&#10;Description automatically generated">
            <a:extLst>
              <a:ext uri="{FF2B5EF4-FFF2-40B4-BE49-F238E27FC236}">
                <a16:creationId xmlns:a16="http://schemas.microsoft.com/office/drawing/2014/main" id="{08AD8743-B27F-374C-8DD2-ED280055AF5A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194308" y="1680397"/>
            <a:ext cx="4962442" cy="3603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8712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7620000" cy="5715000"/>
            <a:chOff x="0" y="0"/>
            <a:chExt cx="7620000" cy="57150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7620000" cy="5715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65EE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21600000">
            <a:off x="319089" y="381000"/>
            <a:ext cx="6981822" cy="4953000"/>
            <a:chOff x="319089" y="381000"/>
            <a:chExt cx="6981822" cy="4953000"/>
          </a:xfrm>
        </p:grpSpPr>
        <p:sp>
          <p:nvSpPr>
            <p:cNvPr id="4" name="Freeform 4"/>
            <p:cNvSpPr/>
            <p:nvPr/>
          </p:nvSpPr>
          <p:spPr>
            <a:xfrm>
              <a:off x="319089" y="381000"/>
              <a:ext cx="6981822" cy="4953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FEEF0">
                <a:alpha val="100000"/>
              </a:srgbClr>
            </a:solidFill>
          </p:spPr>
          <p:txBody>
            <a:bodyPr/>
            <a:lstStyle/>
            <a:p>
              <a:endParaRPr lang="en-SA" dirty="0"/>
            </a:p>
          </p:txBody>
        </p:sp>
      </p:grpSp>
      <p:sp>
        <p:nvSpPr>
          <p:cNvPr id="6" name="TextBox 6"/>
          <p:cNvSpPr txBox="1"/>
          <p:nvPr/>
        </p:nvSpPr>
        <p:spPr>
          <a:xfrm rot="21600000">
            <a:off x="428625" y="785174"/>
            <a:ext cx="5941275" cy="333375"/>
          </a:xfrm>
          <a:prstGeom prst="rect">
            <a:avLst/>
          </a:prstGeom>
        </p:spPr>
        <p:txBody>
          <a:bodyPr lIns="0" tIns="36000" rIns="0" bIns="0" rtlCol="0" anchor="t"/>
          <a:lstStyle/>
          <a:p>
            <a:pPr algn="ctr">
              <a:lnSpc>
                <a:spcPts val="2625"/>
              </a:lnSpc>
            </a:pPr>
            <a:r>
              <a:rPr lang="en-US" sz="2625" b="0" i="0" spc="0" dirty="0">
                <a:solidFill>
                  <a:srgbClr val="000000">
                    <a:alpha val="100000"/>
                  </a:srgbClr>
                </a:solidFill>
                <a:latin typeface="Hepta Slab"/>
              </a:rPr>
              <a:t>Exploratory Data analysis (EDA)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5F62EF-4BCA-1942-8536-BB418134C5C6}"/>
              </a:ext>
            </a:extLst>
          </p:cNvPr>
          <p:cNvSpPr txBox="1"/>
          <p:nvPr/>
        </p:nvSpPr>
        <p:spPr>
          <a:xfrm rot="21600000">
            <a:off x="704892" y="1296852"/>
            <a:ext cx="5941275" cy="333375"/>
          </a:xfrm>
          <a:prstGeom prst="rect">
            <a:avLst/>
          </a:prstGeom>
        </p:spPr>
        <p:txBody>
          <a:bodyPr lIns="0" tIns="36000" rIns="0" bIns="0" rtlCol="0" anchor="t"/>
          <a:lstStyle/>
          <a:p>
            <a:r>
              <a:rPr lang="en-US" sz="3200" b="1" u="sng" dirty="0"/>
              <a:t>BUT!!</a:t>
            </a:r>
          </a:p>
        </p:txBody>
      </p:sp>
      <p:pic>
        <p:nvPicPr>
          <p:cNvPr id="9" name="Picture 8" descr="Chart, bar chart&#10;&#10;Description automatically generated">
            <a:extLst>
              <a:ext uri="{FF2B5EF4-FFF2-40B4-BE49-F238E27FC236}">
                <a16:creationId xmlns:a16="http://schemas.microsoft.com/office/drawing/2014/main" id="{CF8F4468-7AF1-4F4C-9D64-F8A94789F569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927596" y="1943000"/>
            <a:ext cx="4442304" cy="2763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60583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285</Words>
  <Application>Microsoft Macintosh PowerPoint</Application>
  <PresentationFormat>Custom</PresentationFormat>
  <Paragraphs>90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IBM Plex Sans</vt:lpstr>
      <vt:lpstr>Calibri</vt:lpstr>
      <vt:lpstr>Arial</vt:lpstr>
      <vt:lpstr>Calibri Light</vt:lpstr>
      <vt:lpstr>Hepta Slab</vt:lpstr>
      <vt:lpstr>Nunito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Raghad Saleh</cp:lastModifiedBy>
  <cp:revision>4</cp:revision>
  <dcterms:created xsi:type="dcterms:W3CDTF">2021-10-20T14:09:32Z</dcterms:created>
  <dcterms:modified xsi:type="dcterms:W3CDTF">2021-10-20T21:00:02Z</dcterms:modified>
</cp:coreProperties>
</file>

<file path=docProps/thumbnail.jpeg>
</file>